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5"/>
  </p:notesMasterIdLst>
  <p:sldIdLst>
    <p:sldId id="256" r:id="rId2"/>
    <p:sldId id="329" r:id="rId3"/>
    <p:sldId id="257" r:id="rId4"/>
    <p:sldId id="259" r:id="rId5"/>
    <p:sldId id="260" r:id="rId6"/>
    <p:sldId id="261" r:id="rId7"/>
    <p:sldId id="262" r:id="rId8"/>
    <p:sldId id="263" r:id="rId9"/>
    <p:sldId id="264" r:id="rId10"/>
    <p:sldId id="265" r:id="rId11"/>
    <p:sldId id="267" r:id="rId12"/>
    <p:sldId id="268" r:id="rId13"/>
    <p:sldId id="269" r:id="rId14"/>
    <p:sldId id="271" r:id="rId15"/>
    <p:sldId id="275" r:id="rId16"/>
    <p:sldId id="276" r:id="rId17"/>
    <p:sldId id="277" r:id="rId18"/>
    <p:sldId id="278" r:id="rId19"/>
    <p:sldId id="279" r:id="rId20"/>
    <p:sldId id="280" r:id="rId21"/>
    <p:sldId id="281" r:id="rId22"/>
    <p:sldId id="282" r:id="rId23"/>
    <p:sldId id="285" r:id="rId24"/>
    <p:sldId id="286" r:id="rId25"/>
    <p:sldId id="287" r:id="rId26"/>
    <p:sldId id="289" r:id="rId27"/>
    <p:sldId id="335" r:id="rId28"/>
    <p:sldId id="333" r:id="rId29"/>
    <p:sldId id="304"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5" r:id="rId43"/>
    <p:sldId id="336" r:id="rId44"/>
    <p:sldId id="306" r:id="rId45"/>
    <p:sldId id="307" r:id="rId46"/>
    <p:sldId id="308" r:id="rId47"/>
    <p:sldId id="309" r:id="rId48"/>
    <p:sldId id="310" r:id="rId49"/>
    <p:sldId id="337" r:id="rId50"/>
    <p:sldId id="311" r:id="rId51"/>
    <p:sldId id="338" r:id="rId52"/>
    <p:sldId id="312" r:id="rId53"/>
    <p:sldId id="313" r:id="rId54"/>
    <p:sldId id="314" r:id="rId55"/>
    <p:sldId id="339" r:id="rId56"/>
    <p:sldId id="315" r:id="rId57"/>
    <p:sldId id="340" r:id="rId58"/>
    <p:sldId id="316" r:id="rId59"/>
    <p:sldId id="317" r:id="rId60"/>
    <p:sldId id="318" r:id="rId61"/>
    <p:sldId id="320" r:id="rId62"/>
    <p:sldId id="321" r:id="rId63"/>
    <p:sldId id="331"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8"/>
    <p:restoredTop sz="94786"/>
  </p:normalViewPr>
  <p:slideViewPr>
    <p:cSldViewPr>
      <p:cViewPr varScale="1">
        <p:scale>
          <a:sx n="86" d="100"/>
          <a:sy n="86" d="100"/>
        </p:scale>
        <p:origin x="2192" y="200"/>
      </p:cViewPr>
      <p:guideLst>
        <p:guide orient="horz" pos="2160"/>
        <p:guide pos="2880"/>
      </p:guideLst>
    </p:cSldViewPr>
  </p:slideViewPr>
  <p:outlineViewPr>
    <p:cViewPr>
      <p:scale>
        <a:sx n="33" d="100"/>
        <a:sy n="33" d="100"/>
      </p:scale>
      <p:origin x="0" y="-322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ADE2D0-0759-C042-8F5C-9E32EA3B62CA}" type="datetimeFigureOut">
              <a:rPr lang="en-PK" smtClean="0"/>
              <a:t>15/11/2023</a:t>
            </a:fld>
            <a:endParaRPr lang="en-PK"/>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P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856DE-3BE8-B14C-A1C4-E947F480664D}" type="slidenum">
              <a:rPr lang="en-PK" smtClean="0"/>
              <a:t>‹#›</a:t>
            </a:fld>
            <a:endParaRPr lang="en-PK"/>
          </a:p>
        </p:txBody>
      </p:sp>
    </p:spTree>
    <p:extLst>
      <p:ext uri="{BB962C8B-B14F-4D97-AF65-F5344CB8AC3E}">
        <p14:creationId xmlns:p14="http://schemas.microsoft.com/office/powerpoint/2010/main" val="301420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GB"/>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97AD339-5472-BA4D-85D3-14DE42ECF988}" type="datetime1">
              <a:rPr lang="en-US" smtClean="0"/>
              <a:t>11/15/23</a:t>
            </a:fld>
            <a:endParaRPr lang="en-US"/>
          </a:p>
        </p:txBody>
      </p:sp>
      <p:sp>
        <p:nvSpPr>
          <p:cNvPr id="5" name="Footer Placeholder 4"/>
          <p:cNvSpPr>
            <a:spLocks noGrp="1"/>
          </p:cNvSpPr>
          <p:nvPr>
            <p:ph type="ftr" sz="quarter" idx="11"/>
          </p:nvPr>
        </p:nvSpPr>
        <p:spPr>
          <a:xfrm>
            <a:off x="812805" y="6272785"/>
            <a:ext cx="4745736" cy="365125"/>
          </a:xfrm>
        </p:spPr>
        <p:txBody>
          <a:bodyPr/>
          <a:lstStyle/>
          <a:p>
            <a:r>
              <a:rPr lang="en-US"/>
              <a:t>SAQIB SAEED (info@inspiresei.com)</a:t>
            </a:r>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D17E485A-253D-4765-95CC-84E83BD2BECF}" type="slidenum">
              <a:rPr lang="en-US" smtClean="0"/>
              <a:t>‹#›</a:t>
            </a:fld>
            <a:endParaRPr lang="en-US"/>
          </a:p>
        </p:txBody>
      </p:sp>
    </p:spTree>
    <p:extLst>
      <p:ext uri="{BB962C8B-B14F-4D97-AF65-F5344CB8AC3E}">
        <p14:creationId xmlns:p14="http://schemas.microsoft.com/office/powerpoint/2010/main" val="133231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4957789-BD72-8C43-B90F-4A480987143F}" type="datetime1">
              <a:rPr lang="en-US" smtClean="0"/>
              <a:t>11/15/23</a:t>
            </a:fld>
            <a:endParaRPr lang="en-US"/>
          </a:p>
        </p:txBody>
      </p:sp>
      <p:sp>
        <p:nvSpPr>
          <p:cNvPr id="8" name="Footer Placeholder 7"/>
          <p:cNvSpPr>
            <a:spLocks noGrp="1"/>
          </p:cNvSpPr>
          <p:nvPr>
            <p:ph type="ftr" sz="quarter" idx="11"/>
          </p:nvPr>
        </p:nvSpPr>
        <p:spPr/>
        <p:txBody>
          <a:bodyPr/>
          <a:lstStyle/>
          <a:p>
            <a:r>
              <a:rPr lang="en-US"/>
              <a:t>SAQIB SAEED (info@inspiresei.com)</a:t>
            </a:r>
          </a:p>
        </p:txBody>
      </p:sp>
      <p:sp>
        <p:nvSpPr>
          <p:cNvPr id="9" name="Slide Number Placeholder 8"/>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3276038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GB"/>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FD25C28-55E0-6F4C-A5C3-6DA4AF6C811D}" type="datetime1">
              <a:rPr lang="en-US" smtClean="0"/>
              <a:t>11/15/23</a:t>
            </a:fld>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r>
              <a:rPr lang="en-US"/>
              <a:t>SAQIB SAEED (info@inspiresei.com)</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D17E485A-253D-4765-95CC-84E83BD2BECF}" type="slidenum">
              <a:rPr lang="en-US" smtClean="0"/>
              <a:t>‹#›</a:t>
            </a:fld>
            <a:endParaRPr lang="en-US"/>
          </a:p>
        </p:txBody>
      </p:sp>
    </p:spTree>
    <p:extLst>
      <p:ext uri="{BB962C8B-B14F-4D97-AF65-F5344CB8AC3E}">
        <p14:creationId xmlns:p14="http://schemas.microsoft.com/office/powerpoint/2010/main" val="694393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0DCC4EA-B3DA-0C4A-BD73-47EE9DFF905C}" type="datetime1">
              <a:rPr lang="en-US" smtClean="0"/>
              <a:t>11/15/23</a:t>
            </a:fld>
            <a:endParaRPr lang="en-US"/>
          </a:p>
        </p:txBody>
      </p:sp>
      <p:sp>
        <p:nvSpPr>
          <p:cNvPr id="6" name="Footer Placeholder 5"/>
          <p:cNvSpPr>
            <a:spLocks noGrp="1"/>
          </p:cNvSpPr>
          <p:nvPr>
            <p:ph type="ftr" sz="quarter" idx="11"/>
          </p:nvPr>
        </p:nvSpPr>
        <p:spPr/>
        <p:txBody>
          <a:bodyPr/>
          <a:lstStyle/>
          <a:p>
            <a:r>
              <a:rPr lang="en-US"/>
              <a:t>SAQIB SAEED (info@inspiresei.com)</a:t>
            </a:r>
          </a:p>
        </p:txBody>
      </p:sp>
      <p:sp>
        <p:nvSpPr>
          <p:cNvPr id="7" name="Slide Number Placeholder 6"/>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415981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C32A4D0-82D2-0241-A521-7FF606909112}" type="datetime1">
              <a:rPr lang="en-US" smtClean="0"/>
              <a:t>11/15/23</a:t>
            </a:fld>
            <a:endParaRPr lang="en-US"/>
          </a:p>
        </p:txBody>
      </p:sp>
      <p:sp>
        <p:nvSpPr>
          <p:cNvPr id="8" name="Footer Placeholder 7"/>
          <p:cNvSpPr>
            <a:spLocks noGrp="1"/>
          </p:cNvSpPr>
          <p:nvPr>
            <p:ph type="ftr" sz="quarter" idx="11"/>
          </p:nvPr>
        </p:nvSpPr>
        <p:spPr/>
        <p:txBody>
          <a:bodyPr/>
          <a:lstStyle/>
          <a:p>
            <a:r>
              <a:rPr lang="en-US"/>
              <a:t>SAQIB SAEED (info@inspiresei.com)</a:t>
            </a:r>
          </a:p>
        </p:txBody>
      </p:sp>
      <p:sp>
        <p:nvSpPr>
          <p:cNvPr id="9" name="Slide Number Placeholder 8"/>
          <p:cNvSpPr>
            <a:spLocks noGrp="1"/>
          </p:cNvSpPr>
          <p:nvPr>
            <p:ph type="sldNum" sz="quarter" idx="12"/>
          </p:nvPr>
        </p:nvSpPr>
        <p:spPr/>
        <p:txBody>
          <a:bodyPr/>
          <a:lstStyle/>
          <a:p>
            <a:fld id="{D17E485A-253D-4765-95CC-84E83BD2BECF}" type="slidenum">
              <a:rPr lang="en-US" smtClean="0"/>
              <a:t>‹#›</a:t>
            </a:fld>
            <a:endParaRPr lang="en-US"/>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3687834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AA029E6C-1F76-7A4B-A3EC-A139E0E77682}" type="datetime1">
              <a:rPr lang="en-US" smtClean="0"/>
              <a:t>11/15/23</a:t>
            </a:fld>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r>
              <a:rPr lang="en-US"/>
              <a:t>SAQIB SAEED (info@inspiresei.com)</a:t>
            </a:r>
          </a:p>
        </p:txBody>
      </p:sp>
      <p:sp>
        <p:nvSpPr>
          <p:cNvPr id="5" name="Slide Number Placeholder 4"/>
          <p:cNvSpPr>
            <a:spLocks noGrp="1"/>
          </p:cNvSpPr>
          <p:nvPr>
            <p:ph type="sldNum" sz="quarter" idx="12"/>
          </p:nvPr>
        </p:nvSpPr>
        <p:spPr/>
        <p:txBody>
          <a:bodyPr/>
          <a:lstStyle/>
          <a:p>
            <a:fld id="{D17E485A-253D-4765-95CC-84E83BD2BECF}" type="slidenum">
              <a:rPr lang="en-US" smtClean="0"/>
              <a:t>‹#›</a:t>
            </a:fld>
            <a:endParaRPr lang="en-US"/>
          </a:p>
        </p:txBody>
      </p:sp>
      <p:sp>
        <p:nvSpPr>
          <p:cNvPr id="6" name="Title 5"/>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425992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92B6A5-B225-CB44-ACF2-26C97366E23F}" type="datetime1">
              <a:rPr lang="en-US" smtClean="0"/>
              <a:t>11/15/23</a:t>
            </a:fld>
            <a:endParaRPr lang="en-US"/>
          </a:p>
        </p:txBody>
      </p:sp>
      <p:sp>
        <p:nvSpPr>
          <p:cNvPr id="3" name="Footer Placeholder 2"/>
          <p:cNvSpPr>
            <a:spLocks noGrp="1"/>
          </p:cNvSpPr>
          <p:nvPr>
            <p:ph type="ftr" sz="quarter" idx="11"/>
          </p:nvPr>
        </p:nvSpPr>
        <p:spPr/>
        <p:txBody>
          <a:bodyPr/>
          <a:lstStyle/>
          <a:p>
            <a:r>
              <a:rPr lang="en-US"/>
              <a:t>SAQIB SAEED (info@inspiresei.com)</a:t>
            </a:r>
          </a:p>
        </p:txBody>
      </p:sp>
      <p:sp>
        <p:nvSpPr>
          <p:cNvPr id="4" name="Slide Number Placeholder 3"/>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596027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GB"/>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610A54F8-1105-B24C-9FBD-9CBA8796F428}" type="datetime1">
              <a:rPr lang="en-US" smtClean="0"/>
              <a:t>11/15/23</a:t>
            </a:fld>
            <a:endParaRPr lang="en-US"/>
          </a:p>
        </p:txBody>
      </p:sp>
      <p:sp>
        <p:nvSpPr>
          <p:cNvPr id="10" name="Footer Placeholder 9"/>
          <p:cNvSpPr>
            <a:spLocks noGrp="1"/>
          </p:cNvSpPr>
          <p:nvPr>
            <p:ph type="ftr" sz="quarter" idx="11"/>
          </p:nvPr>
        </p:nvSpPr>
        <p:spPr/>
        <p:txBody>
          <a:bodyPr/>
          <a:lstStyle/>
          <a:p>
            <a:r>
              <a:rPr lang="en-US"/>
              <a:t>SAQIB SAEED (info@inspiresei.com)</a:t>
            </a:r>
          </a:p>
        </p:txBody>
      </p:sp>
      <p:sp>
        <p:nvSpPr>
          <p:cNvPr id="11" name="Slide Number Placeholder 10"/>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2989323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GB"/>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3FA5CAF4-7434-CF46-860C-1454CDE2D6CC}" type="datetime1">
              <a:rPr lang="en-US" smtClean="0"/>
              <a:t>11/15/23</a:t>
            </a:fld>
            <a:endParaRPr lang="en-US"/>
          </a:p>
        </p:txBody>
      </p:sp>
      <p:sp>
        <p:nvSpPr>
          <p:cNvPr id="10" name="Slide Number Placeholder 9"/>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542005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2277FEF-241C-EB4B-BD6B-AA55A5E71E48}" type="datetime1">
              <a:rPr lang="en-US" smtClean="0"/>
              <a:t>11/15/23</a:t>
            </a:fld>
            <a:endParaRPr lang="en-US"/>
          </a:p>
        </p:txBody>
      </p:sp>
      <p:sp>
        <p:nvSpPr>
          <p:cNvPr id="8" name="Footer Placeholder 7"/>
          <p:cNvSpPr>
            <a:spLocks noGrp="1"/>
          </p:cNvSpPr>
          <p:nvPr>
            <p:ph type="ftr" sz="quarter" idx="11"/>
          </p:nvPr>
        </p:nvSpPr>
        <p:spPr/>
        <p:txBody>
          <a:bodyPr/>
          <a:lstStyle/>
          <a:p>
            <a:r>
              <a:rPr lang="en-US"/>
              <a:t>SAQIB SAEED (info@inspiresei.com)</a:t>
            </a:r>
          </a:p>
        </p:txBody>
      </p:sp>
      <p:sp>
        <p:nvSpPr>
          <p:cNvPr id="9" name="Slide Number Placeholder 8"/>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1116128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GB"/>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02E9E77-14F9-DA47-8E6D-C4468E8D7707}" type="datetime1">
              <a:rPr lang="en-US" smtClean="0"/>
              <a:t>11/15/23</a:t>
            </a:fld>
            <a:endParaRPr lang="en-US"/>
          </a:p>
        </p:txBody>
      </p:sp>
      <p:sp>
        <p:nvSpPr>
          <p:cNvPr id="8" name="Footer Placeholder 7"/>
          <p:cNvSpPr>
            <a:spLocks noGrp="1"/>
          </p:cNvSpPr>
          <p:nvPr>
            <p:ph type="ftr" sz="quarter" idx="11"/>
          </p:nvPr>
        </p:nvSpPr>
        <p:spPr/>
        <p:txBody>
          <a:bodyPr/>
          <a:lstStyle/>
          <a:p>
            <a:r>
              <a:rPr lang="en-US"/>
              <a:t>SAQIB SAEED (info@inspiresei.com)</a:t>
            </a:r>
          </a:p>
        </p:txBody>
      </p:sp>
      <p:sp>
        <p:nvSpPr>
          <p:cNvPr id="9" name="Slide Number Placeholder 8"/>
          <p:cNvSpPr>
            <a:spLocks noGrp="1"/>
          </p:cNvSpPr>
          <p:nvPr>
            <p:ph type="sldNum" sz="quarter" idx="12"/>
          </p:nvPr>
        </p:nvSpPr>
        <p:spPr/>
        <p:txBody>
          <a:bodyPr/>
          <a:lstStyle/>
          <a:p>
            <a:fld id="{D17E485A-253D-4765-95CC-84E83BD2BECF}" type="slidenum">
              <a:rPr lang="en-US" smtClean="0"/>
              <a:t>‹#›</a:t>
            </a:fld>
            <a:endParaRPr lang="en-US"/>
          </a:p>
        </p:txBody>
      </p:sp>
    </p:spTree>
    <p:extLst>
      <p:ext uri="{BB962C8B-B14F-4D97-AF65-F5344CB8AC3E}">
        <p14:creationId xmlns:p14="http://schemas.microsoft.com/office/powerpoint/2010/main" val="631320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DEDD46FB-FE2D-D147-9AC9-7A23AEC1B4BA}" type="datetime1">
              <a:rPr lang="en-US" smtClean="0"/>
              <a:t>11/15/23</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r>
              <a:rPr lang="en-US"/>
              <a:t>SAQIB SAEED (info@inspiresei.com)</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D17E485A-253D-4765-95CC-84E83BD2BECF}" type="slidenum">
              <a:rPr lang="en-US" smtClean="0"/>
              <a:t>‹#›</a:t>
            </a:fld>
            <a:endParaRPr lang="en-US"/>
          </a:p>
        </p:txBody>
      </p:sp>
    </p:spTree>
    <p:extLst>
      <p:ext uri="{BB962C8B-B14F-4D97-AF65-F5344CB8AC3E}">
        <p14:creationId xmlns:p14="http://schemas.microsoft.com/office/powerpoint/2010/main" val="34334354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osha.gov/"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8.png"/></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Regulations</a:t>
            </a:r>
            <a:endParaRPr lang="en-US" dirty="0"/>
          </a:p>
        </p:txBody>
      </p:sp>
      <p:sp>
        <p:nvSpPr>
          <p:cNvPr id="3" name="Subtitle 2"/>
          <p:cNvSpPr>
            <a:spLocks noGrp="1"/>
          </p:cNvSpPr>
          <p:nvPr>
            <p:ph type="subTitle" idx="1"/>
          </p:nvPr>
        </p:nvSpPr>
        <p:spPr>
          <a:xfrm>
            <a:off x="762000" y="4389120"/>
            <a:ext cx="5958840" cy="1069848"/>
          </a:xfrm>
        </p:spPr>
        <p:txBody>
          <a:bodyPr/>
          <a:lstStyle/>
          <a:p>
            <a:r>
              <a:rPr lang="en-US" b="1" dirty="0"/>
              <a:t>Chapter 2(ASP-2, CSP-2)</a:t>
            </a:r>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85B4AFF2-BE6F-D824-4917-5FB8DEF04B13}"/>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0F411697-997C-7F36-E547-4DDCD57164C0}"/>
              </a:ext>
            </a:extLst>
          </p:cNvPr>
          <p:cNvSpPr>
            <a:spLocks noGrp="1"/>
          </p:cNvSpPr>
          <p:nvPr>
            <p:ph type="sldNum" sz="quarter" idx="12"/>
          </p:nvPr>
        </p:nvSpPr>
        <p:spPr/>
        <p:txBody>
          <a:bodyPr/>
          <a:lstStyle/>
          <a:p>
            <a:fld id="{D17E485A-253D-4765-95CC-84E83BD2BECF}" type="slidenum">
              <a:rPr lang="en-US" smtClean="0"/>
              <a:t>1</a:t>
            </a:fld>
            <a:endParaRPr lang="en-US"/>
          </a:p>
        </p:txBody>
      </p:sp>
    </p:spTree>
    <p:extLst>
      <p:ext uri="{BB962C8B-B14F-4D97-AF65-F5344CB8AC3E}">
        <p14:creationId xmlns:p14="http://schemas.microsoft.com/office/powerpoint/2010/main" val="121423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E936-1792-DA58-DDD4-5DA78B34B330}"/>
              </a:ext>
            </a:extLst>
          </p:cNvPr>
          <p:cNvSpPr>
            <a:spLocks noGrp="1"/>
          </p:cNvSpPr>
          <p:nvPr>
            <p:ph type="title"/>
          </p:nvPr>
        </p:nvSpPr>
        <p:spPr>
          <a:xfrm>
            <a:off x="381000" y="457200"/>
            <a:ext cx="8077200" cy="228600"/>
          </a:xfrm>
        </p:spPr>
        <p:txBody>
          <a:bodyPr>
            <a:normAutofit fontScale="90000"/>
          </a:bodyPr>
          <a:lstStyle/>
          <a:p>
            <a:r>
              <a:rPr lang="en-GB" b="1" dirty="0"/>
              <a:t>L</a:t>
            </a:r>
            <a:r>
              <a:rPr lang="x-none" b="1"/>
              <a:t>earning outcomes</a:t>
            </a:r>
          </a:p>
        </p:txBody>
      </p:sp>
      <p:sp>
        <p:nvSpPr>
          <p:cNvPr id="3" name="Content Placeholder 2">
            <a:extLst>
              <a:ext uri="{FF2B5EF4-FFF2-40B4-BE49-F238E27FC236}">
                <a16:creationId xmlns:a16="http://schemas.microsoft.com/office/drawing/2014/main" id="{1B332563-7664-443C-3E89-EA495294356E}"/>
              </a:ext>
            </a:extLst>
          </p:cNvPr>
          <p:cNvSpPr>
            <a:spLocks noGrp="1"/>
          </p:cNvSpPr>
          <p:nvPr>
            <p:ph idx="1"/>
          </p:nvPr>
        </p:nvSpPr>
        <p:spPr>
          <a:xfrm>
            <a:off x="533400" y="838200"/>
            <a:ext cx="7924800" cy="5334000"/>
          </a:xfrm>
        </p:spPr>
        <p:txBody>
          <a:bodyPr>
            <a:normAutofit fontScale="92500" lnSpcReduction="10000"/>
          </a:bodyPr>
          <a:lstStyle/>
          <a:p>
            <a:pPr marL="342900" indent="-342900">
              <a:buFont typeface="+mj-lt"/>
              <a:buAutoNum type="arabicPeriod"/>
            </a:pPr>
            <a:r>
              <a:rPr lang="en-GB" sz="1600" b="1" dirty="0">
                <a:effectLst/>
              </a:rPr>
              <a:t>Occupational Safety and Health Act </a:t>
            </a:r>
            <a:endParaRPr lang="en-GB" sz="1800" dirty="0"/>
          </a:p>
          <a:p>
            <a:pPr marL="342900" indent="-342900">
              <a:buFont typeface="+mj-lt"/>
              <a:buAutoNum type="arabicPeriod"/>
            </a:pPr>
            <a:r>
              <a:rPr lang="en-GB" sz="1600" b="1" dirty="0">
                <a:effectLst/>
              </a:rPr>
              <a:t>Horizontal and Vertical Standards </a:t>
            </a:r>
            <a:endParaRPr lang="en-GB" sz="1800" dirty="0"/>
          </a:p>
          <a:p>
            <a:pPr marL="342900" indent="-342900">
              <a:buFont typeface="+mj-lt"/>
              <a:buAutoNum type="arabicPeriod"/>
            </a:pPr>
            <a:r>
              <a:rPr lang="en-GB" sz="1600" b="1" dirty="0">
                <a:effectLst/>
              </a:rPr>
              <a:t>Communications and Correspondence with OSHA </a:t>
            </a:r>
            <a:endParaRPr lang="en-GB" sz="1800" dirty="0">
              <a:effectLst/>
            </a:endParaRPr>
          </a:p>
          <a:p>
            <a:pPr marL="342900" indent="-342900">
              <a:buFont typeface="+mj-lt"/>
              <a:buAutoNum type="arabicPeriod"/>
            </a:pPr>
            <a:r>
              <a:rPr lang="en-GB" sz="1600" b="1" dirty="0">
                <a:effectLst/>
              </a:rPr>
              <a:t>OSHA Inspections and Process </a:t>
            </a:r>
            <a:endParaRPr lang="en-GB" sz="1800" dirty="0"/>
          </a:p>
          <a:p>
            <a:pPr marL="342900" indent="-342900">
              <a:buFont typeface="+mj-lt"/>
              <a:buAutoNum type="arabicPeriod"/>
            </a:pPr>
            <a:r>
              <a:rPr lang="en-GB" sz="1600" b="1" dirty="0">
                <a:effectLst/>
              </a:rPr>
              <a:t>OSHA Citation Penalties </a:t>
            </a:r>
            <a:endParaRPr lang="en-GB" sz="1800" dirty="0"/>
          </a:p>
          <a:p>
            <a:pPr marL="342900" indent="-342900">
              <a:buFont typeface="+mj-lt"/>
              <a:buAutoNum type="arabicPeriod"/>
            </a:pPr>
            <a:r>
              <a:rPr lang="x-none" sz="1800"/>
              <a:t>OSHA </a:t>
            </a:r>
            <a:r>
              <a:rPr lang="en-GB" sz="1600" b="1" dirty="0">
                <a:effectLst/>
              </a:rPr>
              <a:t>Appeals </a:t>
            </a:r>
            <a:endParaRPr lang="en-GB" sz="1800" dirty="0"/>
          </a:p>
          <a:p>
            <a:pPr marL="342900" indent="-342900">
              <a:buFont typeface="+mj-lt"/>
              <a:buAutoNum type="arabicPeriod"/>
            </a:pPr>
            <a:r>
              <a:rPr lang="en-GB" sz="1600" b="1" dirty="0">
                <a:effectLst/>
              </a:rPr>
              <a:t>Hazard Communication Standard (29 CFR 1910.1200) </a:t>
            </a:r>
            <a:endParaRPr lang="en-GB" sz="1800" dirty="0"/>
          </a:p>
          <a:p>
            <a:pPr marL="342900" indent="-342900">
              <a:buFont typeface="+mj-lt"/>
              <a:buAutoNum type="arabicPeriod"/>
            </a:pPr>
            <a:r>
              <a:rPr lang="en-GB" sz="1600" b="1" dirty="0">
                <a:effectLst/>
              </a:rPr>
              <a:t>Blood-Borne Pathogens Standard (29 CFR 1910.1030) </a:t>
            </a:r>
            <a:endParaRPr lang="en-GB" sz="1800" dirty="0"/>
          </a:p>
          <a:p>
            <a:pPr marL="342900" indent="-342900">
              <a:buFont typeface="+mj-lt"/>
              <a:buAutoNum type="arabicPeriod"/>
            </a:pPr>
            <a:r>
              <a:rPr lang="en-GB" sz="1600" b="1" dirty="0">
                <a:effectLst/>
              </a:rPr>
              <a:t>Control of Hazardous Energy Standard (29 CFR 1910.147) </a:t>
            </a:r>
            <a:endParaRPr lang="en-GB" sz="1800" dirty="0">
              <a:effectLst/>
            </a:endParaRPr>
          </a:p>
          <a:p>
            <a:pPr marL="342900" indent="-342900">
              <a:buFont typeface="+mj-lt"/>
              <a:buAutoNum type="arabicPeriod"/>
            </a:pPr>
            <a:r>
              <a:rPr lang="en-GB" sz="1600" b="1" dirty="0">
                <a:effectLst/>
              </a:rPr>
              <a:t>Confined Space Entry Standard (29 CFR 1910.146) </a:t>
            </a:r>
            <a:endParaRPr lang="en-GB" sz="1800" dirty="0"/>
          </a:p>
          <a:p>
            <a:pPr marL="342900" indent="-342900">
              <a:buFont typeface="+mj-lt"/>
              <a:buAutoNum type="arabicPeriod"/>
            </a:pPr>
            <a:r>
              <a:rPr lang="en-GB" sz="1600" b="1" dirty="0">
                <a:effectLst/>
              </a:rPr>
              <a:t>Personal Protective Equipment (29 CFR 1910.132) </a:t>
            </a:r>
            <a:endParaRPr lang="en-GB" sz="1800" dirty="0">
              <a:effectLst/>
            </a:endParaRPr>
          </a:p>
          <a:p>
            <a:pPr marL="342900" indent="-342900">
              <a:buFont typeface="+mj-lt"/>
              <a:buAutoNum type="arabicPeriod"/>
            </a:pPr>
            <a:r>
              <a:rPr lang="en-GB" sz="1600" b="1" dirty="0">
                <a:effectLst/>
              </a:rPr>
              <a:t>Respiratory Protection Standard (29 CFR 1910.134) </a:t>
            </a:r>
            <a:endParaRPr lang="en-GB" sz="1800" dirty="0"/>
          </a:p>
          <a:p>
            <a:pPr marL="342900" indent="-342900">
              <a:buFont typeface="+mj-lt"/>
              <a:buAutoNum type="arabicPeriod"/>
            </a:pPr>
            <a:r>
              <a:rPr lang="en-GB" sz="1600" b="1" dirty="0">
                <a:effectLst/>
              </a:rPr>
              <a:t>Fall Protection Standard (29 CFR 1926.500–503) (Subpart M) </a:t>
            </a:r>
            <a:endParaRPr lang="en-GB" sz="1800" dirty="0"/>
          </a:p>
          <a:p>
            <a:pPr marL="342900" indent="-342900">
              <a:buFont typeface="+mj-lt"/>
              <a:buAutoNum type="arabicPeriod"/>
            </a:pPr>
            <a:r>
              <a:rPr lang="en-GB" sz="1800" b="1" dirty="0">
                <a:effectLst/>
              </a:rPr>
              <a:t>Reporting Serious Incidents or Fatalities (29 CFR 1904.39) </a:t>
            </a:r>
          </a:p>
          <a:p>
            <a:pPr marL="342900" indent="-342900">
              <a:buFont typeface="+mj-lt"/>
              <a:buAutoNum type="arabicPeriod"/>
            </a:pPr>
            <a:r>
              <a:rPr lang="en-GB" sz="1800" b="1" dirty="0">
                <a:effectLst/>
              </a:rPr>
              <a:t>Calculating Total Recordable Incident Rates (TRIR) </a:t>
            </a:r>
            <a:endParaRPr lang="en-GB" sz="1400" dirty="0">
              <a:effectLst/>
            </a:endParaRPr>
          </a:p>
          <a:p>
            <a:pPr marL="342900" indent="-342900">
              <a:buFont typeface="+mj-lt"/>
              <a:buAutoNum type="arabicPeriod"/>
            </a:pPr>
            <a:endParaRPr lang="en-GB" sz="1600" dirty="0">
              <a:effectLst/>
            </a:endParaRPr>
          </a:p>
          <a:p>
            <a:pPr marL="342900" indent="-342900">
              <a:buFont typeface="+mj-lt"/>
              <a:buAutoNum type="arabicPeriod"/>
            </a:pPr>
            <a:endParaRPr lang="x-none" sz="180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265A53EC-334E-93A9-5E06-056124D7A3B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7BB37393-E2EE-828A-4B0C-0D2F78A6D823}"/>
              </a:ext>
            </a:extLst>
          </p:cNvPr>
          <p:cNvSpPr>
            <a:spLocks noGrp="1"/>
          </p:cNvSpPr>
          <p:nvPr>
            <p:ph type="sldNum" sz="quarter" idx="12"/>
          </p:nvPr>
        </p:nvSpPr>
        <p:spPr/>
        <p:txBody>
          <a:bodyPr/>
          <a:lstStyle/>
          <a:p>
            <a:fld id="{D17E485A-253D-4765-95CC-84E83BD2BECF}" type="slidenum">
              <a:rPr lang="en-US" smtClean="0"/>
              <a:t>2</a:t>
            </a:fld>
            <a:endParaRPr lang="en-US"/>
          </a:p>
        </p:txBody>
      </p:sp>
    </p:spTree>
    <p:extLst>
      <p:ext uri="{BB962C8B-B14F-4D97-AF65-F5344CB8AC3E}">
        <p14:creationId xmlns:p14="http://schemas.microsoft.com/office/powerpoint/2010/main" val="1127735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001000" cy="381000"/>
          </a:xfrm>
        </p:spPr>
        <p:txBody>
          <a:bodyPr>
            <a:normAutofit fontScale="90000"/>
          </a:bodyPr>
          <a:lstStyle/>
          <a:p>
            <a:r>
              <a:rPr lang="en-US" sz="3200" b="1" dirty="0"/>
              <a:t>Occupational Safety and Health Act</a:t>
            </a:r>
            <a:endParaRPr lang="en-US" sz="3200" dirty="0"/>
          </a:p>
        </p:txBody>
      </p:sp>
      <p:sp>
        <p:nvSpPr>
          <p:cNvPr id="3" name="Content Placeholder 2"/>
          <p:cNvSpPr>
            <a:spLocks noGrp="1"/>
          </p:cNvSpPr>
          <p:nvPr>
            <p:ph idx="1"/>
          </p:nvPr>
        </p:nvSpPr>
        <p:spPr>
          <a:xfrm>
            <a:off x="304800" y="914400"/>
            <a:ext cx="8534400" cy="5257800"/>
          </a:xfrm>
        </p:spPr>
        <p:txBody>
          <a:bodyPr>
            <a:normAutofit fontScale="92500" lnSpcReduction="20000"/>
          </a:bodyPr>
          <a:lstStyle/>
          <a:p>
            <a:pPr algn="just"/>
            <a:r>
              <a:rPr lang="en-US" dirty="0"/>
              <a:t>Referred to as the Williams–</a:t>
            </a:r>
            <a:r>
              <a:rPr lang="en-US" dirty="0" err="1"/>
              <a:t>Steiger</a:t>
            </a:r>
            <a:r>
              <a:rPr lang="en-US" dirty="0"/>
              <a:t> Occupational Safety and Health Act of 1970.</a:t>
            </a:r>
          </a:p>
          <a:p>
            <a:pPr algn="just"/>
            <a:r>
              <a:rPr lang="en-US" dirty="0"/>
              <a:t>The Occupational Safety and Health Administration (OSHA) was created within the Department of Labor. </a:t>
            </a:r>
          </a:p>
          <a:p>
            <a:pPr algn="just"/>
            <a:r>
              <a:rPr lang="en-US" dirty="0"/>
              <a:t>Encourage employers and employees to reduce workplace hazards and to implement new or improve existing safety and health standards</a:t>
            </a:r>
          </a:p>
          <a:p>
            <a:pPr algn="just"/>
            <a:r>
              <a:rPr lang="en-US" dirty="0"/>
              <a:t>Establish “separate but dependent responsibilities and rights” for employers and employees for the achievement of better safety and health conditions;</a:t>
            </a:r>
          </a:p>
          <a:p>
            <a:pPr algn="just"/>
            <a:r>
              <a:rPr lang="en-US" dirty="0"/>
              <a:t>Maintain a reporting and record-keeping system to monitor job-related injuries and illnesses; establish training programs to increase the number of competent occupational safety and health personnel;</a:t>
            </a:r>
          </a:p>
          <a:p>
            <a:pPr algn="just"/>
            <a:r>
              <a:rPr lang="en-US" dirty="0"/>
              <a:t>Develop mandatory job safety and health standards, and enforce them effectively.</a:t>
            </a:r>
          </a:p>
          <a:p>
            <a:pPr algn="just"/>
            <a:r>
              <a:rPr lang="en-US" dirty="0"/>
              <a:t>All private sector employers with one or more workers in all 50 states and U.S. territories are governed under the OSH Act</a:t>
            </a:r>
          </a:p>
          <a:p>
            <a:pPr algn="just"/>
            <a:r>
              <a:rPr lang="en-US" dirty="0"/>
              <a:t>OSHA regulations do not apply to public sector (municipal, county, state, or federal government agencies), self-employed individuals, family members operating a farm, or domestic household workers.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B920894F-EE59-54CE-C01C-35A5E853C483}"/>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88A1D152-CBF4-D28E-C455-ADF68284B8D7}"/>
              </a:ext>
            </a:extLst>
          </p:cNvPr>
          <p:cNvSpPr>
            <a:spLocks noGrp="1"/>
          </p:cNvSpPr>
          <p:nvPr>
            <p:ph type="sldNum" sz="quarter" idx="12"/>
          </p:nvPr>
        </p:nvSpPr>
        <p:spPr/>
        <p:txBody>
          <a:bodyPr/>
          <a:lstStyle/>
          <a:p>
            <a:fld id="{D17E485A-253D-4765-95CC-84E83BD2BECF}" type="slidenum">
              <a:rPr lang="en-US" smtClean="0"/>
              <a:t>3</a:t>
            </a:fld>
            <a:endParaRPr lang="en-US"/>
          </a:p>
        </p:txBody>
      </p:sp>
    </p:spTree>
    <p:extLst>
      <p:ext uri="{BB962C8B-B14F-4D97-AF65-F5344CB8AC3E}">
        <p14:creationId xmlns:p14="http://schemas.microsoft.com/office/powerpoint/2010/main" val="1064263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84632"/>
            <a:ext cx="7924800" cy="1636776"/>
          </a:xfrm>
        </p:spPr>
        <p:txBody>
          <a:bodyPr>
            <a:normAutofit/>
          </a:bodyPr>
          <a:lstStyle/>
          <a:p>
            <a:r>
              <a:rPr lang="en-US" sz="3600" b="1"/>
              <a:t>Horizontal and Vertical Standards</a:t>
            </a:r>
            <a:endParaRPr lang="en-US" sz="3600"/>
          </a:p>
        </p:txBody>
      </p:sp>
      <p:sp>
        <p:nvSpPr>
          <p:cNvPr id="3" name="Content Placeholder 2"/>
          <p:cNvSpPr>
            <a:spLocks noGrp="1"/>
          </p:cNvSpPr>
          <p:nvPr>
            <p:ph idx="1"/>
          </p:nvPr>
        </p:nvSpPr>
        <p:spPr>
          <a:xfrm>
            <a:off x="381000" y="1676400"/>
            <a:ext cx="8077200" cy="4495800"/>
          </a:xfrm>
        </p:spPr>
        <p:txBody>
          <a:bodyPr>
            <a:normAutofit/>
          </a:bodyPr>
          <a:lstStyle/>
          <a:p>
            <a:pPr algn="just"/>
            <a:r>
              <a:rPr lang="en-US" b="1" i="1" dirty="0"/>
              <a:t>Horizontal standards </a:t>
            </a:r>
            <a:r>
              <a:rPr lang="en-US" dirty="0"/>
              <a:t>are those standards that apply to all industries and employers. For example, fire prevention and protection standards are horizontal standards. </a:t>
            </a:r>
          </a:p>
          <a:p>
            <a:pPr algn="just"/>
            <a:r>
              <a:rPr lang="en-US" b="1" i="1" dirty="0"/>
              <a:t>Vertical standards</a:t>
            </a:r>
            <a:r>
              <a:rPr lang="en-US" i="1" dirty="0"/>
              <a:t> </a:t>
            </a:r>
            <a:r>
              <a:rPr lang="en-US" dirty="0"/>
              <a:t>are those standards that apply only to particular industries and employers. Standards that apply only to the construction industry like </a:t>
            </a:r>
            <a:r>
              <a:rPr lang="en-GB" dirty="0"/>
              <a:t>scaffolding, power-operated tools, life-saving equipment, signs, barricades</a:t>
            </a:r>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600BCDEF-CE23-AC68-2896-60B58FD1247B}"/>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F1F5ABB2-8CA5-BF76-16CC-3752A6F70043}"/>
              </a:ext>
            </a:extLst>
          </p:cNvPr>
          <p:cNvSpPr>
            <a:spLocks noGrp="1"/>
          </p:cNvSpPr>
          <p:nvPr>
            <p:ph type="sldNum" sz="quarter" idx="12"/>
          </p:nvPr>
        </p:nvSpPr>
        <p:spPr/>
        <p:txBody>
          <a:bodyPr/>
          <a:lstStyle/>
          <a:p>
            <a:fld id="{D17E485A-253D-4765-95CC-84E83BD2BECF}" type="slidenum">
              <a:rPr lang="en-US" smtClean="0"/>
              <a:t>4</a:t>
            </a:fld>
            <a:endParaRPr lang="en-US"/>
          </a:p>
        </p:txBody>
      </p:sp>
    </p:spTree>
    <p:extLst>
      <p:ext uri="{BB962C8B-B14F-4D97-AF65-F5344CB8AC3E}">
        <p14:creationId xmlns:p14="http://schemas.microsoft.com/office/powerpoint/2010/main" val="1778604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1115568"/>
          </a:xfrm>
        </p:spPr>
        <p:txBody>
          <a:bodyPr>
            <a:normAutofit/>
          </a:bodyPr>
          <a:lstStyle/>
          <a:p>
            <a:r>
              <a:rPr lang="en-US" b="1"/>
              <a:t>General Duty Clause</a:t>
            </a:r>
            <a:endParaRPr lang="en-US"/>
          </a:p>
        </p:txBody>
      </p:sp>
      <p:sp>
        <p:nvSpPr>
          <p:cNvPr id="3" name="Content Placeholder 2"/>
          <p:cNvSpPr>
            <a:spLocks noGrp="1"/>
          </p:cNvSpPr>
          <p:nvPr>
            <p:ph idx="1"/>
          </p:nvPr>
        </p:nvSpPr>
        <p:spPr>
          <a:xfrm>
            <a:off x="685800" y="1371600"/>
            <a:ext cx="7772400" cy="4800600"/>
          </a:xfrm>
        </p:spPr>
        <p:txBody>
          <a:bodyPr>
            <a:normAutofit/>
          </a:bodyPr>
          <a:lstStyle/>
          <a:p>
            <a:pPr marL="0" indent="0" algn="just">
              <a:buNone/>
            </a:pPr>
            <a:r>
              <a:rPr lang="en-US" dirty="0"/>
              <a:t>General Duty Clause states that an employer shall furnish</a:t>
            </a:r>
          </a:p>
          <a:p>
            <a:pPr marL="0" indent="0" algn="just">
              <a:buNone/>
            </a:pPr>
            <a:r>
              <a:rPr lang="en-US" dirty="0"/>
              <a:t> </a:t>
            </a:r>
            <a:r>
              <a:rPr lang="en-US" i="1" dirty="0"/>
              <a:t>“a place of employment which is free from recognized hazards that are causing or are likely to cause death or serious physical harm to its employees.”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24788635-2E1D-DD87-08AA-656E0D93A1E4}"/>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FDBACD72-947F-6576-5327-2756FC8973C4}"/>
              </a:ext>
            </a:extLst>
          </p:cNvPr>
          <p:cNvSpPr>
            <a:spLocks noGrp="1"/>
          </p:cNvSpPr>
          <p:nvPr>
            <p:ph type="sldNum" sz="quarter" idx="12"/>
          </p:nvPr>
        </p:nvSpPr>
        <p:spPr/>
        <p:txBody>
          <a:bodyPr/>
          <a:lstStyle/>
          <a:p>
            <a:fld id="{D17E485A-253D-4765-95CC-84E83BD2BECF}" type="slidenum">
              <a:rPr lang="en-US" smtClean="0"/>
              <a:t>5</a:t>
            </a:fld>
            <a:endParaRPr lang="en-US"/>
          </a:p>
        </p:txBody>
      </p:sp>
    </p:spTree>
    <p:extLst>
      <p:ext uri="{BB962C8B-B14F-4D97-AF65-F5344CB8AC3E}">
        <p14:creationId xmlns:p14="http://schemas.microsoft.com/office/powerpoint/2010/main" val="265207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582168"/>
          </a:xfrm>
        </p:spPr>
        <p:txBody>
          <a:bodyPr>
            <a:normAutofit/>
          </a:bodyPr>
          <a:lstStyle/>
          <a:p>
            <a:r>
              <a:rPr lang="en-US" sz="3200" b="1"/>
              <a:t>Employer Rights and Responsibilities</a:t>
            </a:r>
            <a:endParaRPr lang="en-US" sz="3200"/>
          </a:p>
        </p:txBody>
      </p:sp>
      <p:sp>
        <p:nvSpPr>
          <p:cNvPr id="3" name="Content Placeholder 2"/>
          <p:cNvSpPr>
            <a:spLocks noGrp="1"/>
          </p:cNvSpPr>
          <p:nvPr>
            <p:ph idx="1"/>
          </p:nvPr>
        </p:nvSpPr>
        <p:spPr>
          <a:xfrm>
            <a:off x="685800" y="1066800"/>
            <a:ext cx="8001000" cy="5105400"/>
          </a:xfrm>
        </p:spPr>
        <p:txBody>
          <a:bodyPr>
            <a:normAutofit/>
          </a:bodyPr>
          <a:lstStyle/>
          <a:p>
            <a:r>
              <a:rPr lang="en-US"/>
              <a:t>Examine workplace conditions</a:t>
            </a:r>
          </a:p>
          <a:p>
            <a:r>
              <a:rPr lang="en-US"/>
              <a:t>Minimize or reduce hazards</a:t>
            </a:r>
          </a:p>
          <a:p>
            <a:r>
              <a:rPr lang="en-US"/>
              <a:t>Use color codes, poster, labels, or signs warn about hazards</a:t>
            </a:r>
          </a:p>
          <a:p>
            <a:r>
              <a:rPr lang="en-US"/>
              <a:t>Provide training</a:t>
            </a:r>
          </a:p>
          <a:p>
            <a:r>
              <a:rPr lang="en-US"/>
              <a:t>Keep OSHA-required records</a:t>
            </a:r>
          </a:p>
          <a:p>
            <a:r>
              <a:rPr lang="en-US"/>
              <a:t>Access to medical records and exposure records.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B30C326E-B1E4-E658-3F27-6FA9517AA123}"/>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EDF69FCB-4C96-EEEB-9F1C-373ED95A315A}"/>
              </a:ext>
            </a:extLst>
          </p:cNvPr>
          <p:cNvSpPr>
            <a:spLocks noGrp="1"/>
          </p:cNvSpPr>
          <p:nvPr>
            <p:ph type="sldNum" sz="quarter" idx="12"/>
          </p:nvPr>
        </p:nvSpPr>
        <p:spPr/>
        <p:txBody>
          <a:bodyPr/>
          <a:lstStyle/>
          <a:p>
            <a:fld id="{D17E485A-253D-4765-95CC-84E83BD2BECF}" type="slidenum">
              <a:rPr lang="en-US" smtClean="0"/>
              <a:t>6</a:t>
            </a:fld>
            <a:endParaRPr lang="en-US"/>
          </a:p>
        </p:txBody>
      </p:sp>
    </p:spTree>
    <p:extLst>
      <p:ext uri="{BB962C8B-B14F-4D97-AF65-F5344CB8AC3E}">
        <p14:creationId xmlns:p14="http://schemas.microsoft.com/office/powerpoint/2010/main" val="2909343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963168"/>
          </a:xfrm>
        </p:spPr>
        <p:txBody>
          <a:bodyPr>
            <a:normAutofit/>
          </a:bodyPr>
          <a:lstStyle/>
          <a:p>
            <a:r>
              <a:rPr lang="en-US" sz="3200" b="1"/>
              <a:t>Employee Rights and Responsibilities</a:t>
            </a:r>
            <a:endParaRPr lang="en-US" sz="3200"/>
          </a:p>
        </p:txBody>
      </p:sp>
      <p:sp>
        <p:nvSpPr>
          <p:cNvPr id="3" name="Content Placeholder 2"/>
          <p:cNvSpPr>
            <a:spLocks noGrp="1"/>
          </p:cNvSpPr>
          <p:nvPr>
            <p:ph idx="1"/>
          </p:nvPr>
        </p:nvSpPr>
        <p:spPr>
          <a:xfrm>
            <a:off x="685800" y="1219200"/>
            <a:ext cx="7772400" cy="4953000"/>
          </a:xfrm>
        </p:spPr>
        <p:txBody>
          <a:bodyPr>
            <a:normAutofit/>
          </a:bodyPr>
          <a:lstStyle/>
          <a:p>
            <a:pPr marL="0" indent="0">
              <a:buNone/>
            </a:pPr>
            <a:r>
              <a:rPr lang="en-US"/>
              <a:t>Employees should</a:t>
            </a:r>
          </a:p>
          <a:p>
            <a:r>
              <a:rPr lang="en-US"/>
              <a:t>Read the OSHA poster.</a:t>
            </a:r>
          </a:p>
          <a:p>
            <a:r>
              <a:rPr lang="en-US"/>
              <a:t>Follow the safety rules </a:t>
            </a:r>
          </a:p>
          <a:p>
            <a:r>
              <a:rPr lang="en-US"/>
              <a:t>Follow safe work practices.</a:t>
            </a:r>
          </a:p>
          <a:p>
            <a:r>
              <a:rPr lang="en-US"/>
              <a:t>Report hazardous conditions to a supervisor</a:t>
            </a:r>
          </a:p>
          <a:p>
            <a:r>
              <a:rPr lang="en-US"/>
              <a:t>Report hazardous conditions to OSHA</a:t>
            </a:r>
          </a:p>
          <a:p>
            <a:r>
              <a:rPr lang="en-US"/>
              <a:t>Expect safety and health on the job without fear of reprisal.</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B95E538F-C5C9-4A13-C66C-64A2BCC5674A}"/>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74BD921E-0D99-27C0-7C2B-8C9181DA1CF5}"/>
              </a:ext>
            </a:extLst>
          </p:cNvPr>
          <p:cNvSpPr>
            <a:spLocks noGrp="1"/>
          </p:cNvSpPr>
          <p:nvPr>
            <p:ph type="sldNum" sz="quarter" idx="12"/>
          </p:nvPr>
        </p:nvSpPr>
        <p:spPr/>
        <p:txBody>
          <a:bodyPr/>
          <a:lstStyle/>
          <a:p>
            <a:fld id="{D17E485A-253D-4765-95CC-84E83BD2BECF}" type="slidenum">
              <a:rPr lang="en-US" smtClean="0"/>
              <a:t>7</a:t>
            </a:fld>
            <a:endParaRPr lang="en-US"/>
          </a:p>
        </p:txBody>
      </p:sp>
    </p:spTree>
    <p:extLst>
      <p:ext uri="{BB962C8B-B14F-4D97-AF65-F5344CB8AC3E}">
        <p14:creationId xmlns:p14="http://schemas.microsoft.com/office/powerpoint/2010/main" val="465284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4632"/>
            <a:ext cx="8229600" cy="734568"/>
          </a:xfrm>
        </p:spPr>
        <p:txBody>
          <a:bodyPr>
            <a:normAutofit/>
          </a:bodyPr>
          <a:lstStyle/>
          <a:p>
            <a:r>
              <a:rPr lang="en-US" sz="2700" b="1" dirty="0"/>
              <a:t>Communications and Correspondence with OSHA</a:t>
            </a:r>
            <a:endParaRPr lang="en-US" sz="2700" dirty="0"/>
          </a:p>
        </p:txBody>
      </p:sp>
      <p:sp>
        <p:nvSpPr>
          <p:cNvPr id="3" name="Content Placeholder 2"/>
          <p:cNvSpPr>
            <a:spLocks noGrp="1"/>
          </p:cNvSpPr>
          <p:nvPr>
            <p:ph idx="1"/>
          </p:nvPr>
        </p:nvSpPr>
        <p:spPr>
          <a:xfrm>
            <a:off x="457200" y="1066800"/>
            <a:ext cx="8229600" cy="5571110"/>
          </a:xfrm>
        </p:spPr>
        <p:txBody>
          <a:bodyPr>
            <a:normAutofit/>
          </a:bodyPr>
          <a:lstStyle/>
          <a:p>
            <a:pPr marL="0" indent="0" algn="just">
              <a:buNone/>
            </a:pPr>
            <a:r>
              <a:rPr lang="en-US" dirty="0"/>
              <a:t>There are </a:t>
            </a:r>
            <a:r>
              <a:rPr lang="en-US" b="1" dirty="0"/>
              <a:t>two trains of thought </a:t>
            </a:r>
            <a:r>
              <a:rPr lang="en-US" dirty="0"/>
              <a:t>among safety professionals when communicating and dealing with OSHA.</a:t>
            </a:r>
          </a:p>
          <a:p>
            <a:pPr algn="just"/>
            <a:r>
              <a:rPr lang="en-US" dirty="0"/>
              <a:t> The </a:t>
            </a:r>
            <a:r>
              <a:rPr lang="en-US" b="1" dirty="0"/>
              <a:t>first train of thought </a:t>
            </a:r>
            <a:r>
              <a:rPr lang="en-US" dirty="0"/>
              <a:t>is the belief that OSHA is the enemy and any communication or correspondence with them will result in a negative way for the company. </a:t>
            </a:r>
          </a:p>
          <a:p>
            <a:pPr algn="just"/>
            <a:r>
              <a:rPr lang="en-US" dirty="0"/>
              <a:t>The </a:t>
            </a:r>
            <a:r>
              <a:rPr lang="en-US" b="1" dirty="0"/>
              <a:t>second thought </a:t>
            </a:r>
            <a:r>
              <a:rPr lang="en-US" dirty="0"/>
              <a:t>is that OSHA has a purpose to protect the health and safety of employees and also serve as a valuable resource and partner for American businesses. </a:t>
            </a:r>
          </a:p>
          <a:p>
            <a:pPr algn="just"/>
            <a:r>
              <a:rPr lang="en-US" dirty="0"/>
              <a:t>The safety professional must remember that a large portion of OSHA’s responsibility lies in enforcing the regulations. </a:t>
            </a:r>
          </a:p>
          <a:p>
            <a:pPr algn="just"/>
            <a:r>
              <a:rPr lang="en-US" dirty="0"/>
              <a:t>Information provided to them can be used to levy penalties against your organization. </a:t>
            </a:r>
          </a:p>
          <a:p>
            <a:pPr algn="just"/>
            <a:r>
              <a:rPr lang="en-US" dirty="0"/>
              <a:t>When confronted on an official basis with a potential citation or penalty, it is best to provide only those specific documents that are requested. </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E56E69D9-B31A-06F6-EDEB-2193D881040F}"/>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9FA49609-123B-C226-9DB6-01985C136216}"/>
              </a:ext>
            </a:extLst>
          </p:cNvPr>
          <p:cNvSpPr>
            <a:spLocks noGrp="1"/>
          </p:cNvSpPr>
          <p:nvPr>
            <p:ph type="sldNum" sz="quarter" idx="12"/>
          </p:nvPr>
        </p:nvSpPr>
        <p:spPr/>
        <p:txBody>
          <a:bodyPr/>
          <a:lstStyle/>
          <a:p>
            <a:fld id="{D17E485A-253D-4765-95CC-84E83BD2BECF}" type="slidenum">
              <a:rPr lang="en-US" smtClean="0"/>
              <a:t>8</a:t>
            </a:fld>
            <a:endParaRPr lang="en-US"/>
          </a:p>
        </p:txBody>
      </p:sp>
    </p:spTree>
    <p:extLst>
      <p:ext uri="{BB962C8B-B14F-4D97-AF65-F5344CB8AC3E}">
        <p14:creationId xmlns:p14="http://schemas.microsoft.com/office/powerpoint/2010/main" val="1517363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4632"/>
            <a:ext cx="8305800" cy="658368"/>
          </a:xfrm>
        </p:spPr>
        <p:txBody>
          <a:bodyPr>
            <a:normAutofit fontScale="90000"/>
          </a:bodyPr>
          <a:lstStyle/>
          <a:p>
            <a:r>
              <a:rPr lang="en-US" b="1"/>
              <a:t>OSHA Inspections</a:t>
            </a:r>
            <a:endParaRPr lang="en-US"/>
          </a:p>
        </p:txBody>
      </p:sp>
      <p:sp>
        <p:nvSpPr>
          <p:cNvPr id="3" name="Content Placeholder 2"/>
          <p:cNvSpPr>
            <a:spLocks noGrp="1"/>
          </p:cNvSpPr>
          <p:nvPr>
            <p:ph idx="1"/>
          </p:nvPr>
        </p:nvSpPr>
        <p:spPr>
          <a:xfrm>
            <a:off x="457200" y="1143000"/>
            <a:ext cx="8305800" cy="5230368"/>
          </a:xfrm>
        </p:spPr>
        <p:txBody>
          <a:bodyPr>
            <a:normAutofit lnSpcReduction="10000"/>
          </a:bodyPr>
          <a:lstStyle/>
          <a:p>
            <a:pPr marL="0" indent="0" algn="just">
              <a:buNone/>
            </a:pPr>
            <a:r>
              <a:rPr lang="en-US" dirty="0"/>
              <a:t>Whenever an OSHA inspection occurs, the employer must</a:t>
            </a:r>
          </a:p>
          <a:p>
            <a:pPr algn="just"/>
            <a:r>
              <a:rPr lang="en-US" dirty="0"/>
              <a:t>Be advised by the compliance officer of the </a:t>
            </a:r>
            <a:r>
              <a:rPr lang="en-US" b="1" dirty="0"/>
              <a:t>reason for the inspection</a:t>
            </a:r>
            <a:r>
              <a:rPr lang="en-US" dirty="0"/>
              <a:t>,</a:t>
            </a:r>
          </a:p>
          <a:p>
            <a:pPr algn="just"/>
            <a:r>
              <a:rPr lang="en-US" dirty="0"/>
              <a:t>Require </a:t>
            </a:r>
            <a:r>
              <a:rPr lang="en-US" b="1" dirty="0"/>
              <a:t>identification</a:t>
            </a:r>
            <a:r>
              <a:rPr lang="en-US" dirty="0"/>
              <a:t> of the OSHA compliance officer,</a:t>
            </a:r>
          </a:p>
          <a:p>
            <a:pPr algn="just"/>
            <a:r>
              <a:rPr lang="en-US" b="1" dirty="0"/>
              <a:t>Accompany</a:t>
            </a:r>
            <a:r>
              <a:rPr lang="en-US" dirty="0"/>
              <a:t> the compliance officer on the inspection,</a:t>
            </a:r>
          </a:p>
          <a:p>
            <a:pPr algn="just"/>
            <a:r>
              <a:rPr lang="en-US" dirty="0"/>
              <a:t>Be </a:t>
            </a:r>
            <a:r>
              <a:rPr lang="en-US" b="1" dirty="0"/>
              <a:t>assured of the confidentiality </a:t>
            </a:r>
            <a:r>
              <a:rPr lang="en-US" dirty="0"/>
              <a:t>of any trade secrets observed by an OSHA compliance officer during an inspection.</a:t>
            </a:r>
          </a:p>
          <a:p>
            <a:pPr marL="0" indent="0" algn="just">
              <a:buNone/>
            </a:pPr>
            <a:endParaRPr lang="en-US" dirty="0"/>
          </a:p>
          <a:p>
            <a:pPr marL="0" indent="0" algn="just">
              <a:buNone/>
            </a:pPr>
            <a:r>
              <a:rPr lang="en-US" dirty="0"/>
              <a:t>Inspections are based on the following priorities:</a:t>
            </a:r>
          </a:p>
          <a:p>
            <a:pPr algn="just"/>
            <a:r>
              <a:rPr lang="en-US" dirty="0"/>
              <a:t>Imminent danger situations</a:t>
            </a:r>
          </a:p>
          <a:p>
            <a:pPr algn="just"/>
            <a:r>
              <a:rPr lang="en-US" dirty="0"/>
              <a:t>Catastrophes and fatal accidents</a:t>
            </a:r>
          </a:p>
          <a:p>
            <a:pPr algn="just"/>
            <a:r>
              <a:rPr lang="en-US" dirty="0"/>
              <a:t>Employee complaints</a:t>
            </a:r>
          </a:p>
          <a:p>
            <a:pPr algn="just"/>
            <a:r>
              <a:rPr lang="en-US" dirty="0"/>
              <a:t>Programmed high-hazard inspections</a:t>
            </a:r>
          </a:p>
          <a:p>
            <a:pPr algn="just"/>
            <a:r>
              <a:rPr lang="en-US" dirty="0"/>
              <a:t>Follow-up inspections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5EC8C525-B5EF-220D-7B20-4B130592E140}"/>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1E18C952-D02F-399A-32CA-CD65AFEB124D}"/>
              </a:ext>
            </a:extLst>
          </p:cNvPr>
          <p:cNvSpPr>
            <a:spLocks noGrp="1"/>
          </p:cNvSpPr>
          <p:nvPr>
            <p:ph type="sldNum" sz="quarter" idx="12"/>
          </p:nvPr>
        </p:nvSpPr>
        <p:spPr/>
        <p:txBody>
          <a:bodyPr/>
          <a:lstStyle/>
          <a:p>
            <a:fld id="{D17E485A-253D-4765-95CC-84E83BD2BECF}" type="slidenum">
              <a:rPr lang="en-US" smtClean="0"/>
              <a:t>9</a:t>
            </a:fld>
            <a:endParaRPr lang="en-US"/>
          </a:p>
        </p:txBody>
      </p:sp>
    </p:spTree>
    <p:extLst>
      <p:ext uri="{BB962C8B-B14F-4D97-AF65-F5344CB8AC3E}">
        <p14:creationId xmlns:p14="http://schemas.microsoft.com/office/powerpoint/2010/main" val="2415909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4632"/>
            <a:ext cx="8077200" cy="429768"/>
          </a:xfrm>
        </p:spPr>
        <p:txBody>
          <a:bodyPr>
            <a:normAutofit fontScale="90000"/>
          </a:bodyPr>
          <a:lstStyle/>
          <a:p>
            <a:r>
              <a:rPr lang="en-US" b="1"/>
              <a:t>OSHA Inspections Process</a:t>
            </a:r>
            <a:endParaRPr lang="en-US"/>
          </a:p>
        </p:txBody>
      </p:sp>
      <p:sp>
        <p:nvSpPr>
          <p:cNvPr id="3" name="Content Placeholder 2"/>
          <p:cNvSpPr>
            <a:spLocks noGrp="1"/>
          </p:cNvSpPr>
          <p:nvPr>
            <p:ph idx="1"/>
          </p:nvPr>
        </p:nvSpPr>
        <p:spPr>
          <a:xfrm>
            <a:off x="228600" y="914400"/>
            <a:ext cx="8229600" cy="5257800"/>
          </a:xfrm>
        </p:spPr>
        <p:txBody>
          <a:bodyPr>
            <a:normAutofit/>
          </a:bodyPr>
          <a:lstStyle/>
          <a:p>
            <a:pPr algn="just"/>
            <a:r>
              <a:rPr lang="en-US" sz="1800" dirty="0"/>
              <a:t>Compliance officer will prepare himself to get familiar with the potential hazards and processes involved.</a:t>
            </a:r>
          </a:p>
          <a:p>
            <a:pPr algn="just"/>
            <a:r>
              <a:rPr lang="en-US" sz="1800" dirty="0"/>
              <a:t>Compliance officer begins by presenting his credentials. </a:t>
            </a:r>
          </a:p>
          <a:p>
            <a:pPr algn="just"/>
            <a:r>
              <a:rPr lang="en-US" sz="1800" i="1" dirty="0"/>
              <a:t>Compliance officer has the right, under the law, for timely admission to the facility, delay or refusal of admittance trigger to obtain a warrant.</a:t>
            </a:r>
          </a:p>
          <a:p>
            <a:pPr algn="just"/>
            <a:r>
              <a:rPr lang="en-US" sz="1800" dirty="0"/>
              <a:t>Compliance officer will hold an opening conference, explain the purpose of the visit.</a:t>
            </a:r>
          </a:p>
          <a:p>
            <a:pPr algn="just"/>
            <a:r>
              <a:rPr lang="en-US" sz="1800" dirty="0"/>
              <a:t>How your particular facility was selected and scope of the inspection.</a:t>
            </a:r>
          </a:p>
          <a:p>
            <a:pPr algn="just"/>
            <a:r>
              <a:rPr lang="en-US" sz="1800" dirty="0"/>
              <a:t>Compliance officer will ask for employer representative and conducts a walkthrough and may review records, collect air samples, measure noise readings, or photograph and videotape.</a:t>
            </a:r>
          </a:p>
          <a:p>
            <a:pPr algn="just"/>
            <a:r>
              <a:rPr lang="en-US" sz="1800" dirty="0"/>
              <a:t>Then in closing conference, he discusses with the employer all unsafe or unhealthful conditions and indicate the violations for which he may recommend a citation and a proposed penalty.</a:t>
            </a:r>
          </a:p>
          <a:p>
            <a:pPr algn="just"/>
            <a:r>
              <a:rPr lang="en-US" sz="1800" dirty="0"/>
              <a:t>Compliance officer will also inform the employer of the appeal process.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7D4F7D19-095A-2E39-897D-39CF68B742DD}"/>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02E2A309-87BD-7273-C199-A09D855F17E8}"/>
              </a:ext>
            </a:extLst>
          </p:cNvPr>
          <p:cNvSpPr>
            <a:spLocks noGrp="1"/>
          </p:cNvSpPr>
          <p:nvPr>
            <p:ph type="sldNum" sz="quarter" idx="12"/>
          </p:nvPr>
        </p:nvSpPr>
        <p:spPr/>
        <p:txBody>
          <a:bodyPr/>
          <a:lstStyle/>
          <a:p>
            <a:fld id="{D17E485A-253D-4765-95CC-84E83BD2BECF}" type="slidenum">
              <a:rPr lang="en-US" smtClean="0"/>
              <a:t>10</a:t>
            </a:fld>
            <a:endParaRPr lang="en-US"/>
          </a:p>
        </p:txBody>
      </p:sp>
    </p:spTree>
    <p:extLst>
      <p:ext uri="{BB962C8B-B14F-4D97-AF65-F5344CB8AC3E}">
        <p14:creationId xmlns:p14="http://schemas.microsoft.com/office/powerpoint/2010/main" val="203354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1191768"/>
          </a:xfrm>
        </p:spPr>
        <p:txBody>
          <a:bodyPr>
            <a:normAutofit/>
          </a:bodyPr>
          <a:lstStyle/>
          <a:p>
            <a:r>
              <a:rPr lang="en-US" b="1" dirty="0"/>
              <a:t>OSHA Citations</a:t>
            </a:r>
            <a:endParaRPr lang="en-US" dirty="0"/>
          </a:p>
        </p:txBody>
      </p:sp>
      <p:sp>
        <p:nvSpPr>
          <p:cNvPr id="3" name="Content Placeholder 2"/>
          <p:cNvSpPr>
            <a:spLocks noGrp="1"/>
          </p:cNvSpPr>
          <p:nvPr>
            <p:ph idx="1"/>
          </p:nvPr>
        </p:nvSpPr>
        <p:spPr>
          <a:xfrm>
            <a:off x="533400" y="1295400"/>
            <a:ext cx="8153400" cy="4876800"/>
          </a:xfrm>
        </p:spPr>
        <p:txBody>
          <a:bodyPr>
            <a:normAutofit/>
          </a:bodyPr>
          <a:lstStyle/>
          <a:p>
            <a:pPr algn="just"/>
            <a:r>
              <a:rPr lang="en-US" sz="1800" dirty="0"/>
              <a:t>Compliance officer files his report with the Area Director.</a:t>
            </a:r>
          </a:p>
          <a:p>
            <a:pPr algn="just"/>
            <a:r>
              <a:rPr lang="en-US" sz="1800" dirty="0"/>
              <a:t>Area Director, determines whether he will issue a citation or propose penalties. </a:t>
            </a:r>
          </a:p>
          <a:p>
            <a:pPr algn="just"/>
            <a:r>
              <a:rPr lang="en-US" sz="1800" dirty="0"/>
              <a:t>Area Director will send all citations via certified mail. </a:t>
            </a:r>
          </a:p>
          <a:p>
            <a:pPr algn="just"/>
            <a:r>
              <a:rPr lang="en-US" sz="1800" dirty="0"/>
              <a:t>Once the employer has received the citation, they must post the citation </a:t>
            </a:r>
            <a:r>
              <a:rPr lang="en-US" sz="1800" i="1" dirty="0"/>
              <a:t>for 3 </a:t>
            </a:r>
            <a:r>
              <a:rPr lang="en-US" sz="1800" dirty="0"/>
              <a:t>days or until the violation has been abated, </a:t>
            </a:r>
            <a:r>
              <a:rPr lang="en-US" sz="1800" i="1" dirty="0"/>
              <a:t>whichever is longer</a:t>
            </a:r>
            <a:r>
              <a:rPr lang="en-US" sz="1800" dirty="0"/>
              <a:t>.</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46A764B8-A28F-4D43-B458-80A41E4EF437}"/>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6A5FAA9F-3296-A312-3197-89D30C2012BB}"/>
              </a:ext>
            </a:extLst>
          </p:cNvPr>
          <p:cNvSpPr>
            <a:spLocks noGrp="1"/>
          </p:cNvSpPr>
          <p:nvPr>
            <p:ph type="sldNum" sz="quarter" idx="12"/>
          </p:nvPr>
        </p:nvSpPr>
        <p:spPr/>
        <p:txBody>
          <a:bodyPr/>
          <a:lstStyle/>
          <a:p>
            <a:fld id="{D17E485A-253D-4765-95CC-84E83BD2BECF}" type="slidenum">
              <a:rPr lang="en-US" smtClean="0"/>
              <a:t>11</a:t>
            </a:fld>
            <a:endParaRPr lang="en-US"/>
          </a:p>
        </p:txBody>
      </p:sp>
    </p:spTree>
    <p:extLst>
      <p:ext uri="{BB962C8B-B14F-4D97-AF65-F5344CB8AC3E}">
        <p14:creationId xmlns:p14="http://schemas.microsoft.com/office/powerpoint/2010/main" val="829797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4632"/>
            <a:ext cx="8001000" cy="429768"/>
          </a:xfrm>
        </p:spPr>
        <p:txBody>
          <a:bodyPr>
            <a:normAutofit fontScale="90000"/>
          </a:bodyPr>
          <a:lstStyle/>
          <a:p>
            <a:r>
              <a:rPr lang="en-US" b="1"/>
              <a:t>OSHA Citation Penalties</a:t>
            </a:r>
            <a:endParaRPr lang="en-US"/>
          </a:p>
        </p:txBody>
      </p:sp>
      <p:sp>
        <p:nvSpPr>
          <p:cNvPr id="3" name="Content Placeholder 2"/>
          <p:cNvSpPr>
            <a:spLocks noGrp="1"/>
          </p:cNvSpPr>
          <p:nvPr>
            <p:ph idx="1"/>
          </p:nvPr>
        </p:nvSpPr>
        <p:spPr>
          <a:xfrm>
            <a:off x="457200" y="914400"/>
            <a:ext cx="8229600" cy="5458968"/>
          </a:xfrm>
        </p:spPr>
        <p:txBody>
          <a:bodyPr>
            <a:normAutofit/>
          </a:bodyPr>
          <a:lstStyle/>
          <a:p>
            <a:pPr marL="0" indent="0" algn="just">
              <a:lnSpc>
                <a:spcPct val="120000"/>
              </a:lnSpc>
              <a:spcBef>
                <a:spcPts val="0"/>
              </a:spcBef>
              <a:buNone/>
            </a:pPr>
            <a:r>
              <a:rPr lang="en-US" sz="1800" b="1" i="1" dirty="0"/>
              <a:t>Other-than-serious violation: </a:t>
            </a:r>
            <a:r>
              <a:rPr lang="en-US" sz="1800" dirty="0"/>
              <a:t>A violation that would not cause death or serious physical harm. OSHA may assess a </a:t>
            </a:r>
            <a:r>
              <a:rPr lang="en-US" sz="1800" b="1" dirty="0"/>
              <a:t>penalty from $0 to $13,206 </a:t>
            </a:r>
            <a:r>
              <a:rPr lang="en-US" sz="1800" dirty="0"/>
              <a:t>for each violation. The agency may adjust a penalty for an other-than-serious violation downward by as much as 95%.</a:t>
            </a:r>
            <a:endParaRPr lang="en-US" sz="1800" i="1" dirty="0"/>
          </a:p>
          <a:p>
            <a:pPr marL="0" indent="0" algn="just">
              <a:lnSpc>
                <a:spcPct val="120000"/>
              </a:lnSpc>
              <a:spcBef>
                <a:spcPts val="0"/>
              </a:spcBef>
              <a:buNone/>
            </a:pPr>
            <a:endParaRPr lang="en-US" sz="1800" i="1" dirty="0"/>
          </a:p>
          <a:p>
            <a:pPr marL="0" indent="0" algn="just">
              <a:lnSpc>
                <a:spcPct val="120000"/>
              </a:lnSpc>
              <a:spcBef>
                <a:spcPts val="0"/>
              </a:spcBef>
              <a:buNone/>
            </a:pPr>
            <a:r>
              <a:rPr lang="en-US" sz="1800" b="1" i="1" u="sng" dirty="0"/>
              <a:t>Serious violation: </a:t>
            </a:r>
            <a:r>
              <a:rPr lang="en-US" sz="1800" dirty="0"/>
              <a:t>Substantial probability that death or serious physical harm could result from </a:t>
            </a:r>
            <a:r>
              <a:rPr lang="en-US" sz="1800" b="1" dirty="0"/>
              <a:t>$947 to $13,206 for each violation</a:t>
            </a:r>
            <a:r>
              <a:rPr lang="en-US" sz="1800" dirty="0"/>
              <a:t>. </a:t>
            </a:r>
          </a:p>
          <a:p>
            <a:pPr marL="0" indent="0" algn="just">
              <a:lnSpc>
                <a:spcPct val="120000"/>
              </a:lnSpc>
              <a:spcBef>
                <a:spcPts val="0"/>
              </a:spcBef>
              <a:buNone/>
            </a:pPr>
            <a:endParaRPr lang="en-US" sz="1800" dirty="0"/>
          </a:p>
          <a:p>
            <a:pPr marL="0" indent="0" algn="just">
              <a:lnSpc>
                <a:spcPct val="120000"/>
              </a:lnSpc>
              <a:spcBef>
                <a:spcPts val="0"/>
              </a:spcBef>
              <a:buNone/>
            </a:pPr>
            <a:r>
              <a:rPr lang="en-US" sz="1800" b="1" i="1" u="sng" dirty="0"/>
              <a:t>Willful violation: </a:t>
            </a:r>
            <a:r>
              <a:rPr lang="en-US" sz="1800" dirty="0"/>
              <a:t>Intentionally and knowingly commits, OSHA may propose penalties from $</a:t>
            </a:r>
            <a:r>
              <a:rPr lang="en-US" sz="1800" b="1" dirty="0"/>
              <a:t>9,472 to $132,598 for each willful violation</a:t>
            </a:r>
            <a:r>
              <a:rPr lang="en-US" sz="1800" dirty="0"/>
              <a:t>.</a:t>
            </a:r>
          </a:p>
          <a:p>
            <a:pPr marL="0" indent="0" algn="just">
              <a:lnSpc>
                <a:spcPct val="120000"/>
              </a:lnSpc>
              <a:spcBef>
                <a:spcPts val="0"/>
              </a:spcBef>
              <a:buNone/>
            </a:pPr>
            <a:endParaRPr lang="en-US" sz="1800" dirty="0"/>
          </a:p>
          <a:p>
            <a:pPr marL="0" indent="0" algn="just">
              <a:lnSpc>
                <a:spcPct val="120000"/>
              </a:lnSpc>
              <a:spcBef>
                <a:spcPts val="0"/>
              </a:spcBef>
              <a:buNone/>
            </a:pPr>
            <a:r>
              <a:rPr lang="en-US" sz="1800" b="1" i="1" u="sng" dirty="0"/>
              <a:t>Repeated violation:</a:t>
            </a:r>
            <a:r>
              <a:rPr lang="en-US" sz="1800" b="1" i="1" dirty="0"/>
              <a:t> </a:t>
            </a:r>
            <a:r>
              <a:rPr lang="en-US" sz="1800" b="1" dirty="0"/>
              <a:t>$9,472 to $132,598 </a:t>
            </a:r>
            <a:r>
              <a:rPr lang="en-US" sz="1800" dirty="0"/>
              <a:t>for each repeated violation.</a:t>
            </a:r>
          </a:p>
          <a:p>
            <a:pPr marL="0" indent="0" algn="just">
              <a:lnSpc>
                <a:spcPct val="120000"/>
              </a:lnSpc>
              <a:spcBef>
                <a:spcPts val="0"/>
              </a:spcBef>
              <a:buNone/>
            </a:pPr>
            <a:endParaRPr lang="en-US" sz="1800" dirty="0"/>
          </a:p>
          <a:p>
            <a:pPr marL="0" indent="0" algn="just">
              <a:lnSpc>
                <a:spcPct val="120000"/>
              </a:lnSpc>
              <a:spcBef>
                <a:spcPts val="0"/>
              </a:spcBef>
              <a:buNone/>
            </a:pPr>
            <a:r>
              <a:rPr lang="en-US" sz="1800" b="1" i="1" u="sng" dirty="0"/>
              <a:t>Failure to abate violation</a:t>
            </a:r>
            <a:r>
              <a:rPr lang="en-US" sz="1800" b="1" i="1" dirty="0"/>
              <a:t>: </a:t>
            </a:r>
            <a:r>
              <a:rPr lang="en-US" sz="1800" dirty="0"/>
              <a:t>$</a:t>
            </a:r>
            <a:r>
              <a:rPr lang="en-US" sz="1800" b="1" dirty="0"/>
              <a:t>13,260 for each day </a:t>
            </a:r>
            <a:r>
              <a:rPr lang="en-US" sz="1800" dirty="0"/>
              <a:t>that the violation continues beyond the prescribed abatement date.</a:t>
            </a:r>
            <a:endParaRPr lang="en-US" sz="1800" i="1" dirty="0"/>
          </a:p>
          <a:p>
            <a:pPr marL="0" indent="0" algn="just">
              <a:lnSpc>
                <a:spcPct val="120000"/>
              </a:lnSpc>
              <a:spcBef>
                <a:spcPts val="0"/>
              </a:spcBef>
              <a:buNone/>
            </a:pPr>
            <a:endParaRPr lang="en-US" sz="1800"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77A73F3C-5E27-CE0E-F2E2-0DB53CC2B2A9}"/>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B766608A-0AD1-0AF3-F84C-DCAB122441A8}"/>
              </a:ext>
            </a:extLst>
          </p:cNvPr>
          <p:cNvSpPr>
            <a:spLocks noGrp="1"/>
          </p:cNvSpPr>
          <p:nvPr>
            <p:ph type="sldNum" sz="quarter" idx="12"/>
          </p:nvPr>
        </p:nvSpPr>
        <p:spPr/>
        <p:txBody>
          <a:bodyPr/>
          <a:lstStyle/>
          <a:p>
            <a:fld id="{D17E485A-253D-4765-95CC-84E83BD2BECF}" type="slidenum">
              <a:rPr lang="en-US" smtClean="0"/>
              <a:t>12</a:t>
            </a:fld>
            <a:endParaRPr lang="en-US"/>
          </a:p>
        </p:txBody>
      </p:sp>
    </p:spTree>
    <p:extLst>
      <p:ext uri="{BB962C8B-B14F-4D97-AF65-F5344CB8AC3E}">
        <p14:creationId xmlns:p14="http://schemas.microsoft.com/office/powerpoint/2010/main" val="1250615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231146-B5C5-711D-6B24-F1269B898EBE}"/>
              </a:ext>
            </a:extLst>
          </p:cNvPr>
          <p:cNvSpPr>
            <a:spLocks noGrp="1"/>
          </p:cNvSpPr>
          <p:nvPr>
            <p:ph type="title"/>
          </p:nvPr>
        </p:nvSpPr>
        <p:spPr>
          <a:xfrm>
            <a:off x="381000" y="381000"/>
            <a:ext cx="8077200" cy="609600"/>
          </a:xfrm>
        </p:spPr>
        <p:txBody>
          <a:bodyPr>
            <a:normAutofit fontScale="90000"/>
          </a:bodyPr>
          <a:lstStyle/>
          <a:p>
            <a:r>
              <a:rPr lang="en-US" sz="3800" b="1"/>
              <a:t>Additional violations </a:t>
            </a:r>
          </a:p>
        </p:txBody>
      </p:sp>
      <p:sp>
        <p:nvSpPr>
          <p:cNvPr id="3" name="Content Placeholder 2"/>
          <p:cNvSpPr>
            <a:spLocks noGrp="1"/>
          </p:cNvSpPr>
          <p:nvPr>
            <p:ph idx="1"/>
          </p:nvPr>
        </p:nvSpPr>
        <p:spPr>
          <a:xfrm>
            <a:off x="457200" y="990600"/>
            <a:ext cx="8153400" cy="4724400"/>
          </a:xfrm>
        </p:spPr>
        <p:txBody>
          <a:bodyPr>
            <a:normAutofit/>
          </a:bodyPr>
          <a:lstStyle/>
          <a:p>
            <a:pPr marL="0" indent="0" algn="just">
              <a:buNone/>
            </a:pPr>
            <a:r>
              <a:rPr lang="en-US" sz="1800" b="1" u="sng" dirty="0"/>
              <a:t>Falsifying records</a:t>
            </a:r>
            <a:r>
              <a:rPr lang="en-US" sz="1800" dirty="0"/>
              <a:t>, reports, or applications can, upon conviction, bring a criminal fine of </a:t>
            </a:r>
            <a:r>
              <a:rPr lang="en-US" sz="1800" b="1" dirty="0"/>
              <a:t>$10,000 or up to 6 months in jail, or both</a:t>
            </a:r>
            <a:r>
              <a:rPr lang="en-US" sz="1800" dirty="0"/>
              <a:t>;</a:t>
            </a:r>
          </a:p>
          <a:p>
            <a:pPr marL="0" indent="0" algn="just">
              <a:buNone/>
            </a:pPr>
            <a:r>
              <a:rPr lang="en-US" sz="1800" b="1" dirty="0"/>
              <a:t>Violating posting requirements </a:t>
            </a:r>
            <a:r>
              <a:rPr lang="en-US" sz="1800" dirty="0"/>
              <a:t>may bring a civil penalty of </a:t>
            </a:r>
            <a:r>
              <a:rPr lang="en-US" sz="1800" b="1" dirty="0"/>
              <a:t>$7,000</a:t>
            </a:r>
            <a:r>
              <a:rPr lang="en-US" sz="1800" dirty="0"/>
              <a:t>;</a:t>
            </a:r>
          </a:p>
          <a:p>
            <a:pPr marL="0" indent="0" algn="just">
              <a:buNone/>
            </a:pPr>
            <a:r>
              <a:rPr lang="en-US" sz="1800" b="1" dirty="0"/>
              <a:t>Assaulting a compliance officer </a:t>
            </a:r>
            <a:r>
              <a:rPr lang="en-US" sz="1800" dirty="0"/>
              <a:t>or otherwise resisting, opposing, intimidating, or interfering with a compliance officer in the performance of his or her duties is a criminal offense and is subject to a fine of not more than </a:t>
            </a:r>
            <a:r>
              <a:rPr lang="en-US" sz="1800" b="1" dirty="0"/>
              <a:t>$5,000 and imprisonment for not more than 3 years</a:t>
            </a:r>
            <a:r>
              <a:rPr lang="en-US" sz="1800" dirty="0"/>
              <a:t>.</a:t>
            </a:r>
          </a:p>
          <a:p>
            <a:pPr marL="0" indent="0" algn="just">
              <a:buNone/>
            </a:pPr>
            <a:endParaRPr lang="en-US" sz="1800" i="1" dirty="0"/>
          </a:p>
          <a:p>
            <a:pPr marL="0" indent="0" algn="just">
              <a:buNone/>
            </a:pPr>
            <a:r>
              <a:rPr lang="en-US" sz="1800" i="1" dirty="0"/>
              <a:t>Note 1: </a:t>
            </a:r>
            <a:r>
              <a:rPr lang="en-US" sz="1800" dirty="0"/>
              <a:t>Citations and penalty procedures may </a:t>
            </a:r>
            <a:r>
              <a:rPr lang="en-US" sz="1800" b="1" dirty="0"/>
              <a:t>differ slightly in states </a:t>
            </a:r>
            <a:r>
              <a:rPr lang="en-US" sz="1800" dirty="0"/>
              <a:t>with their own occupational safety and health programs.</a:t>
            </a:r>
          </a:p>
          <a:p>
            <a:pPr marL="0" indent="0" algn="just">
              <a:buNone/>
            </a:pPr>
            <a:r>
              <a:rPr lang="en-US" sz="1800" i="1" dirty="0"/>
              <a:t>Note 2: </a:t>
            </a:r>
            <a:r>
              <a:rPr lang="en-US" sz="1800" dirty="0"/>
              <a:t>Department of Labor is required to adjust minimum OSHA penalties for </a:t>
            </a:r>
            <a:r>
              <a:rPr lang="en-US" sz="1800" b="1" dirty="0"/>
              <a:t>inflation by January 15 of each New Year</a:t>
            </a:r>
            <a:r>
              <a:rPr lang="en-US" sz="1800" dirty="0"/>
              <a:t>.</a:t>
            </a:r>
          </a:p>
        </p:txBody>
      </p:sp>
      <p:pic>
        <p:nvPicPr>
          <p:cNvPr id="5" name="Picture 4">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2" name="Footer Placeholder 1">
            <a:extLst>
              <a:ext uri="{FF2B5EF4-FFF2-40B4-BE49-F238E27FC236}">
                <a16:creationId xmlns:a16="http://schemas.microsoft.com/office/drawing/2014/main" id="{CC326B80-63A9-66D5-C66E-9FF08A89DE6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FDD94881-EBA8-F2D6-8697-2A19B4C45F9F}"/>
              </a:ext>
            </a:extLst>
          </p:cNvPr>
          <p:cNvSpPr>
            <a:spLocks noGrp="1"/>
          </p:cNvSpPr>
          <p:nvPr>
            <p:ph type="sldNum" sz="quarter" idx="12"/>
          </p:nvPr>
        </p:nvSpPr>
        <p:spPr/>
        <p:txBody>
          <a:bodyPr/>
          <a:lstStyle/>
          <a:p>
            <a:fld id="{D17E485A-253D-4765-95CC-84E83BD2BECF}" type="slidenum">
              <a:rPr lang="en-US" smtClean="0"/>
              <a:t>13</a:t>
            </a:fld>
            <a:endParaRPr lang="en-US"/>
          </a:p>
        </p:txBody>
      </p:sp>
    </p:spTree>
    <p:extLst>
      <p:ext uri="{BB962C8B-B14F-4D97-AF65-F5344CB8AC3E}">
        <p14:creationId xmlns:p14="http://schemas.microsoft.com/office/powerpoint/2010/main" val="1162644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077200" cy="228600"/>
          </a:xfrm>
        </p:spPr>
        <p:txBody>
          <a:bodyPr>
            <a:normAutofit fontScale="90000"/>
          </a:bodyPr>
          <a:lstStyle/>
          <a:p>
            <a:r>
              <a:rPr lang="en-US" b="1"/>
              <a:t>Appeals</a:t>
            </a:r>
            <a:endParaRPr lang="en-US"/>
          </a:p>
        </p:txBody>
      </p:sp>
      <p:sp>
        <p:nvSpPr>
          <p:cNvPr id="3" name="Content Placeholder 2"/>
          <p:cNvSpPr>
            <a:spLocks noGrp="1"/>
          </p:cNvSpPr>
          <p:nvPr>
            <p:ph idx="1"/>
          </p:nvPr>
        </p:nvSpPr>
        <p:spPr>
          <a:xfrm>
            <a:off x="381000" y="762000"/>
            <a:ext cx="8382000" cy="5410200"/>
          </a:xfrm>
        </p:spPr>
        <p:txBody>
          <a:bodyPr>
            <a:normAutofit fontScale="92500" lnSpcReduction="20000"/>
          </a:bodyPr>
          <a:lstStyle/>
          <a:p>
            <a:pPr marL="0" indent="0" algn="just">
              <a:lnSpc>
                <a:spcPct val="100000"/>
              </a:lnSpc>
              <a:spcBef>
                <a:spcPts val="0"/>
              </a:spcBef>
              <a:buNone/>
            </a:pPr>
            <a:r>
              <a:rPr lang="en-US" sz="1600" b="1"/>
              <a:t>Employee Appeals:</a:t>
            </a:r>
          </a:p>
          <a:p>
            <a:pPr algn="just">
              <a:lnSpc>
                <a:spcPct val="100000"/>
              </a:lnSpc>
              <a:spcBef>
                <a:spcPts val="0"/>
              </a:spcBef>
            </a:pPr>
            <a:r>
              <a:rPr lang="en-US" sz="1600"/>
              <a:t>If an employee complaint initiates an inspection, the employee or authorized employee representative may request an informal review of any decision not to issue a citation.</a:t>
            </a:r>
          </a:p>
          <a:p>
            <a:pPr algn="just">
              <a:lnSpc>
                <a:spcPct val="100000"/>
              </a:lnSpc>
              <a:spcBef>
                <a:spcPts val="0"/>
              </a:spcBef>
            </a:pPr>
            <a:r>
              <a:rPr lang="en-US" sz="1600"/>
              <a:t>They also may request an employer’s “Petition for Modification of Abatement,” which requests an extension of the proposed abatement period. </a:t>
            </a:r>
          </a:p>
          <a:p>
            <a:pPr algn="just">
              <a:lnSpc>
                <a:spcPct val="100000"/>
              </a:lnSpc>
              <a:spcBef>
                <a:spcPts val="0"/>
              </a:spcBef>
            </a:pPr>
            <a:r>
              <a:rPr lang="en-US" sz="1600"/>
              <a:t>Employees must contest the petition within 10 working days of its posting or within 10 working days after an authorized employee receives a copy. </a:t>
            </a:r>
          </a:p>
          <a:p>
            <a:pPr algn="just">
              <a:lnSpc>
                <a:spcPct val="100000"/>
              </a:lnSpc>
              <a:spcBef>
                <a:spcPts val="0"/>
              </a:spcBef>
            </a:pPr>
            <a:endParaRPr lang="en-US" sz="1600"/>
          </a:p>
          <a:p>
            <a:pPr marL="0" indent="0" algn="just">
              <a:lnSpc>
                <a:spcPct val="100000"/>
              </a:lnSpc>
              <a:spcBef>
                <a:spcPts val="0"/>
              </a:spcBef>
              <a:buNone/>
            </a:pPr>
            <a:r>
              <a:rPr lang="en-US" sz="1600" b="1"/>
              <a:t>Employer Appeals:</a:t>
            </a:r>
          </a:p>
          <a:p>
            <a:pPr algn="just"/>
            <a:r>
              <a:rPr lang="en-US" sz="1600"/>
              <a:t>Within 15 working days of receiving a citation, OSHA Area Director forwards the objection to the Occupational Safety and Health Review Commission (OSHRC).</a:t>
            </a:r>
          </a:p>
          <a:p>
            <a:pPr algn="just"/>
            <a:r>
              <a:rPr lang="en-US" sz="1600"/>
              <a:t>The OSHRC is a commission of three member administrative law judges appointed by the President of the United States, with the consent of congress. </a:t>
            </a:r>
          </a:p>
          <a:p>
            <a:pPr algn="just"/>
            <a:r>
              <a:rPr lang="en-US" sz="1600"/>
              <a:t>Each judge appointed serves a term of 6 years. </a:t>
            </a:r>
          </a:p>
          <a:p>
            <a:pPr algn="just"/>
            <a:r>
              <a:rPr lang="en-US" sz="1600"/>
              <a:t>Initial appointments were 2 years for the first judge, 4 years for the second judge, and 6 years for the third judge.</a:t>
            </a:r>
          </a:p>
          <a:p>
            <a:pPr algn="just"/>
            <a:r>
              <a:rPr lang="en-US" sz="1600"/>
              <a:t>This provides some administrative consistency within the commission.</a:t>
            </a:r>
          </a:p>
          <a:p>
            <a:pPr algn="just"/>
            <a:r>
              <a:rPr lang="en-US" sz="1600"/>
              <a:t>An employer may request an informal meeting with OSHA’s Area Director to discuss the case.</a:t>
            </a:r>
          </a:p>
          <a:p>
            <a:pPr algn="just"/>
            <a:r>
              <a:rPr lang="en-US" sz="1600"/>
              <a:t>OSHA encourages employers to have informal conferences with the Area Director to discuss or provide additional information. </a:t>
            </a:r>
          </a:p>
          <a:p>
            <a:pPr algn="just"/>
            <a:r>
              <a:rPr lang="en-US" sz="1600"/>
              <a:t>The Area Director is authorized to enter into settlement agreements that revise citations and penalties to avoid prolonged legal disputes and result in speedier hazard abatement. </a:t>
            </a:r>
          </a:p>
          <a:p>
            <a:pPr marL="0" indent="0" algn="just">
              <a:lnSpc>
                <a:spcPct val="100000"/>
              </a:lnSpc>
              <a:spcBef>
                <a:spcPts val="0"/>
              </a:spcBef>
              <a:buNone/>
            </a:pPr>
            <a:endParaRPr lang="en-US" sz="160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941549"/>
            <a:ext cx="620656" cy="844449"/>
          </a:xfrm>
          <a:prstGeom prst="rect">
            <a:avLst/>
          </a:prstGeom>
        </p:spPr>
      </p:pic>
      <p:sp>
        <p:nvSpPr>
          <p:cNvPr id="5" name="Footer Placeholder 4">
            <a:extLst>
              <a:ext uri="{FF2B5EF4-FFF2-40B4-BE49-F238E27FC236}">
                <a16:creationId xmlns:a16="http://schemas.microsoft.com/office/drawing/2014/main" id="{8DB38A30-90DF-125F-4728-C7831230C57B}"/>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B28606F4-778B-4401-71B4-13CFB2899F74}"/>
              </a:ext>
            </a:extLst>
          </p:cNvPr>
          <p:cNvSpPr>
            <a:spLocks noGrp="1"/>
          </p:cNvSpPr>
          <p:nvPr>
            <p:ph type="sldNum" sz="quarter" idx="12"/>
          </p:nvPr>
        </p:nvSpPr>
        <p:spPr/>
        <p:txBody>
          <a:bodyPr/>
          <a:lstStyle/>
          <a:p>
            <a:fld id="{D17E485A-253D-4765-95CC-84E83BD2BECF}" type="slidenum">
              <a:rPr lang="en-US" smtClean="0"/>
              <a:t>14</a:t>
            </a:fld>
            <a:endParaRPr lang="en-US"/>
          </a:p>
        </p:txBody>
      </p:sp>
    </p:spTree>
    <p:extLst>
      <p:ext uri="{BB962C8B-B14F-4D97-AF65-F5344CB8AC3E}">
        <p14:creationId xmlns:p14="http://schemas.microsoft.com/office/powerpoint/2010/main" val="1357093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924800" cy="152400"/>
          </a:xfrm>
        </p:spPr>
        <p:txBody>
          <a:bodyPr>
            <a:normAutofit fontScale="90000"/>
          </a:bodyPr>
          <a:lstStyle/>
          <a:p>
            <a:r>
              <a:rPr lang="en-US" b="1" dirty="0"/>
              <a:t>Notice of Contest</a:t>
            </a:r>
            <a:endParaRPr lang="en-US" dirty="0"/>
          </a:p>
        </p:txBody>
      </p:sp>
      <p:sp>
        <p:nvSpPr>
          <p:cNvPr id="3" name="Content Placeholder 2"/>
          <p:cNvSpPr>
            <a:spLocks noGrp="1"/>
          </p:cNvSpPr>
          <p:nvPr>
            <p:ph idx="1"/>
          </p:nvPr>
        </p:nvSpPr>
        <p:spPr>
          <a:xfrm>
            <a:off x="381000" y="838200"/>
            <a:ext cx="7924800" cy="5334000"/>
          </a:xfrm>
        </p:spPr>
        <p:txBody>
          <a:bodyPr>
            <a:normAutofit/>
          </a:bodyPr>
          <a:lstStyle/>
          <a:p>
            <a:pPr algn="just"/>
            <a:r>
              <a:rPr lang="en-US" dirty="0"/>
              <a:t>If the employer decides to contest either the citation, the abatement period, or the proposed penalty, he has </a:t>
            </a:r>
            <a:r>
              <a:rPr lang="en-US" i="1" dirty="0"/>
              <a:t>15 working days.</a:t>
            </a:r>
          </a:p>
          <a:p>
            <a:pPr algn="just"/>
            <a:r>
              <a:rPr lang="en-US" dirty="0"/>
              <a:t>Failure to do so results in the citation and proposed penalty becoming a final order of the OSHRC without further appeal. </a:t>
            </a:r>
          </a:p>
          <a:p>
            <a:pPr algn="just"/>
            <a:r>
              <a:rPr lang="en-US" dirty="0"/>
              <a:t>An orally expressed disagreement will not suffice. This written notification is called a “Notice of Contest.”</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AC680FE0-8AAD-CC75-0588-628E0450E8DA}"/>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9B85D687-32A8-B3FF-BD88-25AF5882662D}"/>
              </a:ext>
            </a:extLst>
          </p:cNvPr>
          <p:cNvSpPr>
            <a:spLocks noGrp="1"/>
          </p:cNvSpPr>
          <p:nvPr>
            <p:ph type="sldNum" sz="quarter" idx="12"/>
          </p:nvPr>
        </p:nvSpPr>
        <p:spPr/>
        <p:txBody>
          <a:bodyPr/>
          <a:lstStyle/>
          <a:p>
            <a:fld id="{D17E485A-253D-4765-95CC-84E83BD2BECF}" type="slidenum">
              <a:rPr lang="en-US" smtClean="0"/>
              <a:t>15</a:t>
            </a:fld>
            <a:endParaRPr lang="en-US"/>
          </a:p>
        </p:txBody>
      </p:sp>
    </p:spTree>
    <p:extLst>
      <p:ext uri="{BB962C8B-B14F-4D97-AF65-F5344CB8AC3E}">
        <p14:creationId xmlns:p14="http://schemas.microsoft.com/office/powerpoint/2010/main" val="283965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84632"/>
            <a:ext cx="7924800" cy="429768"/>
          </a:xfrm>
        </p:spPr>
        <p:txBody>
          <a:bodyPr>
            <a:normAutofit fontScale="90000"/>
          </a:bodyPr>
          <a:lstStyle/>
          <a:p>
            <a:r>
              <a:rPr lang="en-US" b="1"/>
              <a:t>Review Procedure</a:t>
            </a:r>
            <a:endParaRPr lang="en-US"/>
          </a:p>
        </p:txBody>
      </p:sp>
      <p:sp>
        <p:nvSpPr>
          <p:cNvPr id="3" name="Content Placeholder 2"/>
          <p:cNvSpPr>
            <a:spLocks noGrp="1"/>
          </p:cNvSpPr>
          <p:nvPr>
            <p:ph idx="1"/>
          </p:nvPr>
        </p:nvSpPr>
        <p:spPr>
          <a:xfrm>
            <a:off x="381000" y="914400"/>
            <a:ext cx="8077200" cy="5257800"/>
          </a:xfrm>
        </p:spPr>
        <p:txBody>
          <a:bodyPr>
            <a:normAutofit/>
          </a:bodyPr>
          <a:lstStyle/>
          <a:p>
            <a:pPr algn="just"/>
            <a:r>
              <a:rPr lang="en-US" sz="1800" dirty="0"/>
              <a:t>OSHRC commission assigns the case to an administrative law judge.</a:t>
            </a:r>
          </a:p>
          <a:p>
            <a:pPr algn="just"/>
            <a:r>
              <a:rPr lang="en-US" sz="1800" dirty="0"/>
              <a:t>OSHRC may schedule a hearing at a public place near the employer’s workplace. </a:t>
            </a:r>
          </a:p>
          <a:p>
            <a:pPr algn="just"/>
            <a:r>
              <a:rPr lang="en-US" sz="1800" dirty="0"/>
              <a:t>The employer and the employee have the right to participate in the hearing; the OSHRC does not require them to be represented by attorneys.</a:t>
            </a:r>
          </a:p>
          <a:p>
            <a:pPr algn="just"/>
            <a:r>
              <a:rPr lang="en-US" sz="1800" dirty="0"/>
              <a:t>Once the administrative law judge has ruled, any party to the case may request a further review by OSHRC. </a:t>
            </a:r>
          </a:p>
          <a:p>
            <a:pPr algn="just"/>
            <a:r>
              <a:rPr lang="en-US" sz="1800" dirty="0"/>
              <a:t>Employers and other parties may appeal commission ruling to the appropriate U.S. Court of Appeals.</a:t>
            </a:r>
          </a:p>
          <a:p>
            <a:pPr algn="just"/>
            <a:r>
              <a:rPr lang="en-US" sz="1800" dirty="0"/>
              <a:t>States with their own occupational safety and health programs have a state system for review and appeal of citations, penalties, and abatement periods. </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243588BD-7B54-29DD-B5E6-678CC00586C3}"/>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C340A0AB-20E8-5DAD-A0EC-42184EAC1779}"/>
              </a:ext>
            </a:extLst>
          </p:cNvPr>
          <p:cNvSpPr>
            <a:spLocks noGrp="1"/>
          </p:cNvSpPr>
          <p:nvPr>
            <p:ph type="sldNum" sz="quarter" idx="12"/>
          </p:nvPr>
        </p:nvSpPr>
        <p:spPr/>
        <p:txBody>
          <a:bodyPr/>
          <a:lstStyle/>
          <a:p>
            <a:fld id="{D17E485A-253D-4765-95CC-84E83BD2BECF}" type="slidenum">
              <a:rPr lang="en-US" smtClean="0"/>
              <a:t>16</a:t>
            </a:fld>
            <a:endParaRPr lang="en-US"/>
          </a:p>
        </p:txBody>
      </p:sp>
    </p:spTree>
    <p:extLst>
      <p:ext uri="{BB962C8B-B14F-4D97-AF65-F5344CB8AC3E}">
        <p14:creationId xmlns:p14="http://schemas.microsoft.com/office/powerpoint/2010/main" val="114099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84632"/>
            <a:ext cx="7543800" cy="1609344"/>
          </a:xfrm>
        </p:spPr>
        <p:txBody>
          <a:bodyPr>
            <a:normAutofit/>
          </a:bodyPr>
          <a:lstStyle/>
          <a:p>
            <a:r>
              <a:rPr lang="en-US" sz="3200" b="1" dirty="0"/>
              <a:t>Hazard Communication Standard(HCS)</a:t>
            </a:r>
            <a:br>
              <a:rPr lang="en-US" sz="3200" b="1" dirty="0"/>
            </a:br>
            <a:r>
              <a:rPr lang="en-US" sz="3200" b="1" dirty="0"/>
              <a:t>(29 C FR 1910.1200)</a:t>
            </a:r>
            <a:endParaRPr lang="en-US" sz="3200" dirty="0"/>
          </a:p>
        </p:txBody>
      </p:sp>
      <p:sp>
        <p:nvSpPr>
          <p:cNvPr id="3" name="Content Placeholder 2"/>
          <p:cNvSpPr>
            <a:spLocks noGrp="1"/>
          </p:cNvSpPr>
          <p:nvPr>
            <p:ph idx="1"/>
          </p:nvPr>
        </p:nvSpPr>
        <p:spPr>
          <a:xfrm>
            <a:off x="914400" y="1905000"/>
            <a:ext cx="7543800" cy="4267200"/>
          </a:xfrm>
        </p:spPr>
        <p:txBody>
          <a:bodyPr>
            <a:normAutofit/>
          </a:bodyPr>
          <a:lstStyle/>
          <a:p>
            <a:pPr marL="0" indent="0" algn="just">
              <a:buNone/>
            </a:pPr>
            <a:r>
              <a:rPr lang="en-US" i="1" dirty="0"/>
              <a:t>Note: </a:t>
            </a:r>
            <a:r>
              <a:rPr lang="en-US" dirty="0"/>
              <a:t>This standard has undergone tremendous changes since the initial publication of this book. Therefore, at the end of this chapter, I have elected to republish OSHA’s Comparison of Hazard Communication Requirements between OSHA Hazard Communication Standard 29 CFR 1910.1200 (HCS) and Globally Harmonized System (GHS).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F2F78C27-742D-4B1C-D57A-CA95671E6D15}"/>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85BDB1A1-AA5C-7351-5998-61FD730BDE96}"/>
              </a:ext>
            </a:extLst>
          </p:cNvPr>
          <p:cNvSpPr>
            <a:spLocks noGrp="1"/>
          </p:cNvSpPr>
          <p:nvPr>
            <p:ph type="sldNum" sz="quarter" idx="12"/>
          </p:nvPr>
        </p:nvSpPr>
        <p:spPr/>
        <p:txBody>
          <a:bodyPr/>
          <a:lstStyle/>
          <a:p>
            <a:fld id="{D17E485A-253D-4765-95CC-84E83BD2BECF}" type="slidenum">
              <a:rPr lang="en-US" smtClean="0"/>
              <a:t>17</a:t>
            </a:fld>
            <a:endParaRPr lang="en-US"/>
          </a:p>
        </p:txBody>
      </p:sp>
    </p:spTree>
    <p:extLst>
      <p:ext uri="{BB962C8B-B14F-4D97-AF65-F5344CB8AC3E}">
        <p14:creationId xmlns:p14="http://schemas.microsoft.com/office/powerpoint/2010/main" val="3808603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429768"/>
          </a:xfrm>
        </p:spPr>
        <p:txBody>
          <a:bodyPr>
            <a:normAutofit fontScale="90000"/>
          </a:bodyPr>
          <a:lstStyle/>
          <a:p>
            <a:r>
              <a:rPr lang="en-US" b="1" dirty="0"/>
              <a:t>Purpose of HCS</a:t>
            </a:r>
            <a:endParaRPr lang="en-US" dirty="0"/>
          </a:p>
        </p:txBody>
      </p:sp>
      <p:sp>
        <p:nvSpPr>
          <p:cNvPr id="3" name="Content Placeholder 2"/>
          <p:cNvSpPr>
            <a:spLocks noGrp="1"/>
          </p:cNvSpPr>
          <p:nvPr>
            <p:ph idx="1"/>
          </p:nvPr>
        </p:nvSpPr>
        <p:spPr>
          <a:xfrm>
            <a:off x="533400" y="914400"/>
            <a:ext cx="7924800" cy="5257800"/>
          </a:xfrm>
        </p:spPr>
        <p:txBody>
          <a:bodyPr>
            <a:normAutofit/>
          </a:bodyPr>
          <a:lstStyle/>
          <a:p>
            <a:pPr algn="just"/>
            <a:r>
              <a:rPr lang="en-US" dirty="0"/>
              <a:t>Unofficially known as GHS. </a:t>
            </a:r>
          </a:p>
          <a:p>
            <a:pPr algn="just"/>
            <a:r>
              <a:rPr lang="en-US" dirty="0"/>
              <a:t>Purpose: Ensure that the hazards of all chemicals produced or imported are classified and that </a:t>
            </a:r>
            <a:r>
              <a:rPr lang="en-US" b="1" dirty="0"/>
              <a:t>information concerning the classified hazards is transmitted </a:t>
            </a:r>
            <a:r>
              <a:rPr lang="en-US" dirty="0"/>
              <a:t>to employers and employees. </a:t>
            </a:r>
          </a:p>
          <a:p>
            <a:pPr algn="just"/>
            <a:r>
              <a:rPr lang="en-US" b="1" dirty="0"/>
              <a:t>Intended to be consistent</a:t>
            </a:r>
            <a:r>
              <a:rPr lang="en-US" dirty="0"/>
              <a:t> with the provisions of the United Nations Globally Harmonized System of Classification and Labeling of Chemicals (GHS), Revision 3. </a:t>
            </a:r>
          </a:p>
          <a:p>
            <a:pPr algn="just"/>
            <a:r>
              <a:rPr lang="en-US" dirty="0"/>
              <a:t>The transmittal of information is to be accomplished by means of comprehensive hazard communication programs, which are to include </a:t>
            </a:r>
            <a:r>
              <a:rPr lang="en-US" b="1" dirty="0"/>
              <a:t>container labeling </a:t>
            </a:r>
            <a:r>
              <a:rPr lang="en-US" dirty="0"/>
              <a:t>and other forms of </a:t>
            </a:r>
            <a:r>
              <a:rPr lang="en-US" b="1" dirty="0"/>
              <a:t>warning,</a:t>
            </a:r>
            <a:r>
              <a:rPr lang="en-US" dirty="0"/>
              <a:t> </a:t>
            </a:r>
            <a:r>
              <a:rPr lang="en-US" b="1" dirty="0"/>
              <a:t>safety data sheets</a:t>
            </a:r>
            <a:r>
              <a:rPr lang="en-US" dirty="0"/>
              <a:t> (SDSs), and employee </a:t>
            </a:r>
            <a:r>
              <a:rPr lang="en-US" b="1" dirty="0"/>
              <a:t>training</a:t>
            </a:r>
            <a:r>
              <a:rPr lang="en-US" dirty="0"/>
              <a:t>.</a:t>
            </a:r>
          </a:p>
          <a:p>
            <a:pPr algn="just"/>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21566CF9-9ADF-F1FC-618E-86D580C324F9}"/>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D717BEFF-963C-0B84-866C-A34753C5816C}"/>
              </a:ext>
            </a:extLst>
          </p:cNvPr>
          <p:cNvSpPr>
            <a:spLocks noGrp="1"/>
          </p:cNvSpPr>
          <p:nvPr>
            <p:ph type="sldNum" sz="quarter" idx="12"/>
          </p:nvPr>
        </p:nvSpPr>
        <p:spPr/>
        <p:txBody>
          <a:bodyPr/>
          <a:lstStyle/>
          <a:p>
            <a:fld id="{D17E485A-253D-4765-95CC-84E83BD2BECF}" type="slidenum">
              <a:rPr lang="en-US" smtClean="0"/>
              <a:t>18</a:t>
            </a:fld>
            <a:endParaRPr lang="en-US"/>
          </a:p>
        </p:txBody>
      </p:sp>
    </p:spTree>
    <p:extLst>
      <p:ext uri="{BB962C8B-B14F-4D97-AF65-F5344CB8AC3E}">
        <p14:creationId xmlns:p14="http://schemas.microsoft.com/office/powerpoint/2010/main" val="3156191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658368"/>
          </a:xfrm>
        </p:spPr>
        <p:txBody>
          <a:bodyPr>
            <a:normAutofit fontScale="90000"/>
          </a:bodyPr>
          <a:lstStyle/>
          <a:p>
            <a:r>
              <a:rPr lang="en-US" b="1" dirty="0"/>
              <a:t>Scope and Application</a:t>
            </a:r>
            <a:endParaRPr lang="en-US" dirty="0"/>
          </a:p>
        </p:txBody>
      </p:sp>
      <p:sp>
        <p:nvSpPr>
          <p:cNvPr id="3" name="Content Placeholder 2"/>
          <p:cNvSpPr>
            <a:spLocks noGrp="1"/>
          </p:cNvSpPr>
          <p:nvPr>
            <p:ph idx="1"/>
          </p:nvPr>
        </p:nvSpPr>
        <p:spPr>
          <a:xfrm>
            <a:off x="533400" y="1143000"/>
            <a:ext cx="7924800" cy="5029200"/>
          </a:xfrm>
        </p:spPr>
        <p:txBody>
          <a:bodyPr>
            <a:normAutofit/>
          </a:bodyPr>
          <a:lstStyle/>
          <a:p>
            <a:pPr algn="just"/>
            <a:r>
              <a:rPr lang="en-US" dirty="0"/>
              <a:t>Requires chemical manufacturers or importers to classify the hazards of chemicals that they produce or import and all employers to provide information to their employees about the hazardous chemicals to which they are exposed, by means of a hazard communication program.</a:t>
            </a:r>
          </a:p>
          <a:p>
            <a:pPr algn="just"/>
            <a:r>
              <a:rPr lang="en-US" dirty="0"/>
              <a:t>This standard applies to any chemical that is known to be present in the workplace in such a manner that employees may be exposed under normal conditions of use or in a foreseeable emergency.</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864E4273-575E-B884-0A95-634D2F5122E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4C75AFAD-2F9A-7F23-75E0-38F5E0267D55}"/>
              </a:ext>
            </a:extLst>
          </p:cNvPr>
          <p:cNvSpPr>
            <a:spLocks noGrp="1"/>
          </p:cNvSpPr>
          <p:nvPr>
            <p:ph type="sldNum" sz="quarter" idx="12"/>
          </p:nvPr>
        </p:nvSpPr>
        <p:spPr/>
        <p:txBody>
          <a:bodyPr/>
          <a:lstStyle/>
          <a:p>
            <a:fld id="{D17E485A-253D-4765-95CC-84E83BD2BECF}" type="slidenum">
              <a:rPr lang="en-US" smtClean="0"/>
              <a:t>19</a:t>
            </a:fld>
            <a:endParaRPr lang="en-US"/>
          </a:p>
        </p:txBody>
      </p:sp>
    </p:spTree>
    <p:extLst>
      <p:ext uri="{BB962C8B-B14F-4D97-AF65-F5344CB8AC3E}">
        <p14:creationId xmlns:p14="http://schemas.microsoft.com/office/powerpoint/2010/main" val="225982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05800" cy="685800"/>
          </a:xfrm>
        </p:spPr>
        <p:txBody>
          <a:bodyPr>
            <a:normAutofit/>
          </a:bodyPr>
          <a:lstStyle/>
          <a:p>
            <a:r>
              <a:rPr lang="en-US" sz="3200" b="1" dirty="0"/>
              <a:t>Written Hazard Communication Standard</a:t>
            </a:r>
            <a:endParaRPr lang="en-US" sz="3200" dirty="0"/>
          </a:p>
        </p:txBody>
      </p:sp>
      <p:sp>
        <p:nvSpPr>
          <p:cNvPr id="3" name="Content Placeholder 2"/>
          <p:cNvSpPr>
            <a:spLocks noGrp="1"/>
          </p:cNvSpPr>
          <p:nvPr>
            <p:ph idx="1"/>
          </p:nvPr>
        </p:nvSpPr>
        <p:spPr>
          <a:xfrm>
            <a:off x="228600" y="838200"/>
            <a:ext cx="8229600" cy="5334000"/>
          </a:xfrm>
        </p:spPr>
        <p:txBody>
          <a:bodyPr>
            <a:normAutofit/>
          </a:bodyPr>
          <a:lstStyle/>
          <a:p>
            <a:pPr algn="just"/>
            <a:r>
              <a:rPr lang="en-US" sz="2400" dirty="0"/>
              <a:t>A list of the hazardous chemicals known to be present using a product identifier that is referenced on the appropriate SDS.</a:t>
            </a:r>
          </a:p>
          <a:p>
            <a:pPr algn="just"/>
            <a:r>
              <a:rPr lang="en-US" sz="2400" dirty="0"/>
              <a:t>The methods the employer will use to inform employees of the hazards of nonroutine tasks.</a:t>
            </a:r>
          </a:p>
          <a:p>
            <a:pPr algn="just"/>
            <a:r>
              <a:rPr lang="en-US" sz="2400" i="1" dirty="0"/>
              <a:t>Multiemployer workplaces. </a:t>
            </a:r>
            <a:r>
              <a:rPr lang="en-US" sz="2400" dirty="0"/>
              <a:t>Employers who produce, use, or store hazardous chemicals at a workplace in such a way that the employees of other employers may be exposed shall additionally ensure that the hazard communication programs developed and implemented are transmitted.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D91DED42-B74E-801D-87CC-29BFDFACA5F7}"/>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02B56BE3-D2DC-B69D-5D91-8AF03780EF62}"/>
              </a:ext>
            </a:extLst>
          </p:cNvPr>
          <p:cNvSpPr>
            <a:spLocks noGrp="1"/>
          </p:cNvSpPr>
          <p:nvPr>
            <p:ph type="sldNum" sz="quarter" idx="12"/>
          </p:nvPr>
        </p:nvSpPr>
        <p:spPr/>
        <p:txBody>
          <a:bodyPr/>
          <a:lstStyle/>
          <a:p>
            <a:fld id="{D17E485A-253D-4765-95CC-84E83BD2BECF}" type="slidenum">
              <a:rPr lang="en-US" smtClean="0"/>
              <a:t>20</a:t>
            </a:fld>
            <a:endParaRPr lang="en-US"/>
          </a:p>
        </p:txBody>
      </p:sp>
    </p:spTree>
    <p:extLst>
      <p:ext uri="{BB962C8B-B14F-4D97-AF65-F5344CB8AC3E}">
        <p14:creationId xmlns:p14="http://schemas.microsoft.com/office/powerpoint/2010/main" val="177699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Label and Other Forms of Warning</a:t>
            </a:r>
            <a:endParaRPr lang="en-US" sz="3600" dirty="0"/>
          </a:p>
        </p:txBody>
      </p:sp>
      <p:sp>
        <p:nvSpPr>
          <p:cNvPr id="3" name="Content Placeholder 2"/>
          <p:cNvSpPr>
            <a:spLocks noGrp="1"/>
          </p:cNvSpPr>
          <p:nvPr>
            <p:ph idx="1"/>
          </p:nvPr>
        </p:nvSpPr>
        <p:spPr>
          <a:xfrm>
            <a:off x="685800" y="1828800"/>
            <a:ext cx="7772400" cy="4343400"/>
          </a:xfrm>
        </p:spPr>
        <p:txBody>
          <a:bodyPr>
            <a:normAutofit/>
          </a:bodyPr>
          <a:lstStyle/>
          <a:p>
            <a:pPr marL="0" indent="0">
              <a:buNone/>
            </a:pPr>
            <a:r>
              <a:rPr lang="en-US" dirty="0"/>
              <a:t>label, tag, or mark must have the following information:</a:t>
            </a:r>
          </a:p>
          <a:p>
            <a:r>
              <a:rPr lang="en-US" dirty="0"/>
              <a:t>Product identifier.</a:t>
            </a:r>
          </a:p>
          <a:p>
            <a:r>
              <a:rPr lang="en-US" dirty="0"/>
              <a:t>Signal word.</a:t>
            </a:r>
          </a:p>
          <a:p>
            <a:r>
              <a:rPr lang="en-US" dirty="0"/>
              <a:t>Hazard statement(s).</a:t>
            </a:r>
          </a:p>
          <a:p>
            <a:r>
              <a:rPr lang="en-US" dirty="0"/>
              <a:t>Pictogram(s).</a:t>
            </a:r>
          </a:p>
          <a:p>
            <a:r>
              <a:rPr lang="en-US" dirty="0"/>
              <a:t>Precautionary statement(s).</a:t>
            </a:r>
          </a:p>
          <a:p>
            <a:r>
              <a:rPr lang="en-US" dirty="0"/>
              <a:t>Name, address, and telephone number of the chemical manufacturer or other responsible party.</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21F5D08F-8879-63EE-0B05-296E4F402988}"/>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BAAC674D-C08B-2C97-79F8-AFA45C99F8BF}"/>
              </a:ext>
            </a:extLst>
          </p:cNvPr>
          <p:cNvSpPr>
            <a:spLocks noGrp="1"/>
          </p:cNvSpPr>
          <p:nvPr>
            <p:ph type="sldNum" sz="quarter" idx="12"/>
          </p:nvPr>
        </p:nvSpPr>
        <p:spPr/>
        <p:txBody>
          <a:bodyPr/>
          <a:lstStyle/>
          <a:p>
            <a:fld id="{D17E485A-253D-4765-95CC-84E83BD2BECF}" type="slidenum">
              <a:rPr lang="en-US" smtClean="0"/>
              <a:t>21</a:t>
            </a:fld>
            <a:endParaRPr lang="en-US"/>
          </a:p>
        </p:txBody>
      </p:sp>
    </p:spTree>
    <p:extLst>
      <p:ext uri="{BB962C8B-B14F-4D97-AF65-F5344CB8AC3E}">
        <p14:creationId xmlns:p14="http://schemas.microsoft.com/office/powerpoint/2010/main" val="1399897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84631"/>
            <a:ext cx="7620000" cy="557783"/>
          </a:xfrm>
        </p:spPr>
        <p:txBody>
          <a:bodyPr>
            <a:normAutofit fontScale="90000"/>
          </a:bodyPr>
          <a:lstStyle/>
          <a:p>
            <a:r>
              <a:rPr lang="en-US" b="1" dirty="0"/>
              <a:t>Safety Data Sheets</a:t>
            </a:r>
            <a:endParaRPr lang="en-US" dirty="0"/>
          </a:p>
        </p:txBody>
      </p:sp>
      <p:sp>
        <p:nvSpPr>
          <p:cNvPr id="3" name="Content Placeholder 2"/>
          <p:cNvSpPr>
            <a:spLocks noGrp="1"/>
          </p:cNvSpPr>
          <p:nvPr>
            <p:ph idx="1"/>
          </p:nvPr>
        </p:nvSpPr>
        <p:spPr>
          <a:xfrm>
            <a:off x="685800" y="1143000"/>
            <a:ext cx="7620000" cy="5029200"/>
          </a:xfrm>
        </p:spPr>
        <p:txBody>
          <a:bodyPr>
            <a:normAutofit/>
          </a:bodyPr>
          <a:lstStyle/>
          <a:p>
            <a:pPr algn="just"/>
            <a:r>
              <a:rPr lang="en-US" sz="2400" dirty="0"/>
              <a:t>Chemical manufacturers and importers shall obtain or develop an SDS for each hazardous chemical they produce or import.</a:t>
            </a:r>
          </a:p>
          <a:p>
            <a:pPr algn="just"/>
            <a:r>
              <a:rPr lang="en-US" sz="2400" dirty="0"/>
              <a:t> Employers shall have an SDS in the workplace for each hazardous chemical that they use. </a:t>
            </a:r>
          </a:p>
          <a:p>
            <a:pPr algn="just"/>
            <a:r>
              <a:rPr lang="en-US" sz="2400" dirty="0"/>
              <a:t>Ensure that it is in English (although the employer may maintain copies in other languages as well) and includes all 16- section.</a:t>
            </a:r>
          </a:p>
          <a:p>
            <a:pPr algn="just"/>
            <a:r>
              <a:rPr lang="en-US" sz="2400" dirty="0"/>
              <a:t>(See Appendix D to 29 CFR 1910.1200—Safety Data Sheets.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1A52A79E-A6DF-258C-EE2A-49200BEEB823}"/>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6FD973E1-D1BF-C3BE-AD61-79529775FF4A}"/>
              </a:ext>
            </a:extLst>
          </p:cNvPr>
          <p:cNvSpPr>
            <a:spLocks noGrp="1"/>
          </p:cNvSpPr>
          <p:nvPr>
            <p:ph type="sldNum" sz="quarter" idx="12"/>
          </p:nvPr>
        </p:nvSpPr>
        <p:spPr/>
        <p:txBody>
          <a:bodyPr/>
          <a:lstStyle/>
          <a:p>
            <a:fld id="{D17E485A-253D-4765-95CC-84E83BD2BECF}" type="slidenum">
              <a:rPr lang="en-US" smtClean="0"/>
              <a:t>22</a:t>
            </a:fld>
            <a:endParaRPr lang="en-US"/>
          </a:p>
        </p:txBody>
      </p:sp>
    </p:spTree>
    <p:extLst>
      <p:ext uri="{BB962C8B-B14F-4D97-AF65-F5344CB8AC3E}">
        <p14:creationId xmlns:p14="http://schemas.microsoft.com/office/powerpoint/2010/main" val="739588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4632"/>
            <a:ext cx="8077200" cy="658368"/>
          </a:xfrm>
        </p:spPr>
        <p:txBody>
          <a:bodyPr>
            <a:noAutofit/>
          </a:bodyPr>
          <a:lstStyle/>
          <a:p>
            <a:r>
              <a:rPr lang="en-US" sz="2600" b="1" dirty="0"/>
              <a:t>Blood-Borne Pathogens Standard (29 CFR 1910.1030)</a:t>
            </a:r>
            <a:endParaRPr lang="en-US" sz="2600" dirty="0"/>
          </a:p>
        </p:txBody>
      </p:sp>
      <p:sp>
        <p:nvSpPr>
          <p:cNvPr id="3" name="Content Placeholder 2"/>
          <p:cNvSpPr>
            <a:spLocks noGrp="1"/>
          </p:cNvSpPr>
          <p:nvPr>
            <p:ph idx="1"/>
          </p:nvPr>
        </p:nvSpPr>
        <p:spPr>
          <a:xfrm>
            <a:off x="217544" y="1295400"/>
            <a:ext cx="8469256" cy="4876800"/>
          </a:xfrm>
        </p:spPr>
        <p:txBody>
          <a:bodyPr>
            <a:noAutofit/>
          </a:bodyPr>
          <a:lstStyle/>
          <a:p>
            <a:pPr algn="just"/>
            <a:r>
              <a:rPr lang="en-US" dirty="0"/>
              <a:t>Applies to all occupation exposure to blood or other potentially infectious materials present in the work-place. </a:t>
            </a:r>
          </a:p>
          <a:p>
            <a:pPr algn="just"/>
            <a:r>
              <a:rPr lang="en-US" i="1" dirty="0"/>
              <a:t>Blood-borne pathogens </a:t>
            </a:r>
            <a:r>
              <a:rPr lang="en-US" dirty="0"/>
              <a:t>means pathogenic microorganisms that are present in human blood and cause disease in humans. These pathogens include, but are not limited to, hepatitis B virus (HBV) and human immunodeficiency virus (HIV).</a:t>
            </a:r>
          </a:p>
          <a:p>
            <a:pPr algn="just"/>
            <a:r>
              <a:rPr lang="en-US" i="1" dirty="0"/>
              <a:t>Potentially infectious materials</a:t>
            </a:r>
            <a:r>
              <a:rPr lang="en-US" dirty="0"/>
              <a:t>: semen, vaginal secretions, cerebrospinal fluid, synovial fluid, pleural fluid, pericardial fluid, peritoneal fluid, amniotic fluid, saliva in dental procedures, any body fluid that is visibly contaminated with blood, and all body fluids in situations where it is difficult or impossible to differentiate between body fluids or any unfixed tissue or organ from a human.</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7544" y="5902375"/>
            <a:ext cx="620656" cy="844449"/>
          </a:xfrm>
          <a:prstGeom prst="rect">
            <a:avLst/>
          </a:prstGeom>
        </p:spPr>
      </p:pic>
      <p:sp>
        <p:nvSpPr>
          <p:cNvPr id="5" name="Footer Placeholder 4">
            <a:extLst>
              <a:ext uri="{FF2B5EF4-FFF2-40B4-BE49-F238E27FC236}">
                <a16:creationId xmlns:a16="http://schemas.microsoft.com/office/drawing/2014/main" id="{96F7D104-FA8E-03E0-1325-424C6CE34A6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269198CF-B5BC-2F0E-2B4C-AD7A9C65DB56}"/>
              </a:ext>
            </a:extLst>
          </p:cNvPr>
          <p:cNvSpPr>
            <a:spLocks noGrp="1"/>
          </p:cNvSpPr>
          <p:nvPr>
            <p:ph type="sldNum" sz="quarter" idx="12"/>
          </p:nvPr>
        </p:nvSpPr>
        <p:spPr/>
        <p:txBody>
          <a:bodyPr/>
          <a:lstStyle/>
          <a:p>
            <a:fld id="{D17E485A-253D-4765-95CC-84E83BD2BECF}" type="slidenum">
              <a:rPr lang="en-US" smtClean="0"/>
              <a:t>23</a:t>
            </a:fld>
            <a:endParaRPr lang="en-US"/>
          </a:p>
        </p:txBody>
      </p:sp>
    </p:spTree>
    <p:extLst>
      <p:ext uri="{BB962C8B-B14F-4D97-AF65-F5344CB8AC3E}">
        <p14:creationId xmlns:p14="http://schemas.microsoft.com/office/powerpoint/2010/main" val="490702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0103"/>
            <a:ext cx="8001000" cy="398097"/>
          </a:xfrm>
        </p:spPr>
        <p:txBody>
          <a:bodyPr>
            <a:normAutofit fontScale="90000"/>
          </a:bodyPr>
          <a:lstStyle/>
          <a:p>
            <a:r>
              <a:rPr lang="en-US" b="1" dirty="0"/>
              <a:t>Exposure Control Plan</a:t>
            </a:r>
            <a:endParaRPr lang="en-US" dirty="0"/>
          </a:p>
        </p:txBody>
      </p:sp>
      <p:sp>
        <p:nvSpPr>
          <p:cNvPr id="3" name="Content Placeholder 2"/>
          <p:cNvSpPr>
            <a:spLocks noGrp="1"/>
          </p:cNvSpPr>
          <p:nvPr>
            <p:ph idx="1"/>
          </p:nvPr>
        </p:nvSpPr>
        <p:spPr>
          <a:xfrm>
            <a:off x="457200" y="990600"/>
            <a:ext cx="7772400" cy="5181600"/>
          </a:xfrm>
        </p:spPr>
        <p:txBody>
          <a:bodyPr>
            <a:normAutofit/>
          </a:bodyPr>
          <a:lstStyle/>
          <a:p>
            <a:pPr marL="0" indent="0" algn="just">
              <a:buNone/>
            </a:pPr>
            <a:r>
              <a:rPr lang="en-US" sz="2400" dirty="0"/>
              <a:t>The exposure determination;</a:t>
            </a:r>
          </a:p>
          <a:p>
            <a:pPr algn="just"/>
            <a:r>
              <a:rPr lang="en-US" sz="2400" dirty="0"/>
              <a:t>The schedule and method of implementation for methods of compliance, HIV and HBV research laboratories and production facilities, hepatitis B vaccination and postexposure evaluation and follow-up, communication of hazards to employees, and record keeping.</a:t>
            </a:r>
          </a:p>
          <a:p>
            <a:pPr algn="just"/>
            <a:r>
              <a:rPr lang="en-US" sz="2400" dirty="0"/>
              <a:t>The Exposure Control Plan shall be reviewed and updated at least annually.</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69113DC4-C763-BE27-5840-D9593762A7B7}"/>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B5069557-B5C7-EDC1-343B-E57AD90D0EB0}"/>
              </a:ext>
            </a:extLst>
          </p:cNvPr>
          <p:cNvSpPr>
            <a:spLocks noGrp="1"/>
          </p:cNvSpPr>
          <p:nvPr>
            <p:ph type="sldNum" sz="quarter" idx="12"/>
          </p:nvPr>
        </p:nvSpPr>
        <p:spPr/>
        <p:txBody>
          <a:bodyPr/>
          <a:lstStyle/>
          <a:p>
            <a:fld id="{D17E485A-253D-4765-95CC-84E83BD2BECF}" type="slidenum">
              <a:rPr lang="en-US" smtClean="0"/>
              <a:t>24</a:t>
            </a:fld>
            <a:endParaRPr lang="en-US"/>
          </a:p>
        </p:txBody>
      </p:sp>
    </p:spTree>
    <p:extLst>
      <p:ext uri="{BB962C8B-B14F-4D97-AF65-F5344CB8AC3E}">
        <p14:creationId xmlns:p14="http://schemas.microsoft.com/office/powerpoint/2010/main" val="2408409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4632"/>
            <a:ext cx="8382000" cy="810768"/>
          </a:xfrm>
        </p:spPr>
        <p:txBody>
          <a:bodyPr>
            <a:noAutofit/>
          </a:bodyPr>
          <a:lstStyle/>
          <a:p>
            <a:r>
              <a:rPr lang="en-US" sz="3600" b="1" dirty="0"/>
              <a:t>Hepatitis B Vaccination and Postexposure Follow-Up</a:t>
            </a:r>
            <a:endParaRPr lang="en-US" sz="3600" dirty="0"/>
          </a:p>
        </p:txBody>
      </p:sp>
      <p:sp>
        <p:nvSpPr>
          <p:cNvPr id="3" name="Content Placeholder 2"/>
          <p:cNvSpPr>
            <a:spLocks noGrp="1"/>
          </p:cNvSpPr>
          <p:nvPr>
            <p:ph idx="1"/>
          </p:nvPr>
        </p:nvSpPr>
        <p:spPr>
          <a:xfrm>
            <a:off x="228600" y="1447800"/>
            <a:ext cx="8534400" cy="4724400"/>
          </a:xfrm>
        </p:spPr>
        <p:txBody>
          <a:bodyPr>
            <a:normAutofit lnSpcReduction="10000"/>
          </a:bodyPr>
          <a:lstStyle/>
          <a:p>
            <a:pPr algn="just"/>
            <a:r>
              <a:rPr lang="en-US" dirty="0"/>
              <a:t>If an employee refuse to take the hepatitis B vaccine, the employer is required to obtain a written statement of his or her refusal.</a:t>
            </a:r>
          </a:p>
          <a:p>
            <a:pPr algn="just"/>
            <a:r>
              <a:rPr lang="en-US" dirty="0"/>
              <a:t>Labels and signs shall be affixed to containers of regulated waste; refrigerators and freezers containing blood or other potentially infectious materials; and other containers used to store, transport, or ship blood or other potentially infectious materials.</a:t>
            </a:r>
          </a:p>
          <a:p>
            <a:pPr algn="just"/>
            <a:r>
              <a:rPr lang="en-US" dirty="0"/>
              <a:t>The employer shall establish and maintain an accurate record for each employee with occupational exposure. </a:t>
            </a:r>
          </a:p>
          <a:p>
            <a:pPr algn="just"/>
            <a:r>
              <a:rPr lang="en-US" dirty="0"/>
              <a:t>A copy of the employee’s hepatitis B vaccination status, including the dates of all the hepatitis B vaccinations and any medical records relative to the employee’s ability to receive vaccination.</a:t>
            </a:r>
          </a:p>
          <a:p>
            <a:pPr algn="just"/>
            <a:r>
              <a:rPr lang="en-US" sz="2000" dirty="0"/>
              <a:t>The employer shall maintain the records required under this standard for at least the duration of employment plus 30 years.</a:t>
            </a:r>
          </a:p>
          <a:p>
            <a:pPr algn="just"/>
            <a:r>
              <a:rPr lang="en-US" sz="2000" dirty="0"/>
              <a:t>Training records shall be maintained for 3 years from the date on which the training occurred.</a:t>
            </a:r>
          </a:p>
          <a:p>
            <a:pPr algn="just"/>
            <a:endParaRPr lang="en-US" sz="2000" i="1" dirty="0"/>
          </a:p>
          <a:p>
            <a:pPr algn="just"/>
            <a:endParaRPr lang="en-US" dirty="0"/>
          </a:p>
          <a:p>
            <a:pPr algn="just"/>
            <a:endParaRPr lang="en-US" sz="1000"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1D4711E2-D2ED-F5EE-7F7B-DFF1914EC7E2}"/>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0FC8B650-B4A3-E89E-4A43-2DB84AB066BA}"/>
              </a:ext>
            </a:extLst>
          </p:cNvPr>
          <p:cNvSpPr>
            <a:spLocks noGrp="1"/>
          </p:cNvSpPr>
          <p:nvPr>
            <p:ph type="sldNum" sz="quarter" idx="12"/>
          </p:nvPr>
        </p:nvSpPr>
        <p:spPr/>
        <p:txBody>
          <a:bodyPr/>
          <a:lstStyle/>
          <a:p>
            <a:fld id="{D17E485A-253D-4765-95CC-84E83BD2BECF}" type="slidenum">
              <a:rPr lang="en-US" smtClean="0"/>
              <a:t>25</a:t>
            </a:fld>
            <a:endParaRPr lang="en-US"/>
          </a:p>
        </p:txBody>
      </p:sp>
    </p:spTree>
    <p:extLst>
      <p:ext uri="{BB962C8B-B14F-4D97-AF65-F5344CB8AC3E}">
        <p14:creationId xmlns:p14="http://schemas.microsoft.com/office/powerpoint/2010/main" val="2491951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4632"/>
            <a:ext cx="8305800" cy="658368"/>
          </a:xfrm>
        </p:spPr>
        <p:txBody>
          <a:bodyPr>
            <a:noAutofit/>
          </a:bodyPr>
          <a:lstStyle/>
          <a:p>
            <a:r>
              <a:rPr lang="en-US" sz="3200" b="1" dirty="0"/>
              <a:t>Control of Hazardous Energy Standard</a:t>
            </a:r>
            <a:br>
              <a:rPr lang="en-US" sz="3200" b="1" dirty="0"/>
            </a:br>
            <a:r>
              <a:rPr lang="en-US" sz="3200" b="1" dirty="0"/>
              <a:t>(29 C FR 1910.147)</a:t>
            </a:r>
            <a:endParaRPr lang="en-US" sz="3200" dirty="0"/>
          </a:p>
        </p:txBody>
      </p:sp>
      <p:sp>
        <p:nvSpPr>
          <p:cNvPr id="3" name="Content Placeholder 2"/>
          <p:cNvSpPr>
            <a:spLocks noGrp="1"/>
          </p:cNvSpPr>
          <p:nvPr>
            <p:ph idx="1"/>
          </p:nvPr>
        </p:nvSpPr>
        <p:spPr>
          <a:xfrm>
            <a:off x="228600" y="1295400"/>
            <a:ext cx="8458200" cy="5077968"/>
          </a:xfrm>
        </p:spPr>
        <p:txBody>
          <a:bodyPr>
            <a:normAutofit/>
          </a:bodyPr>
          <a:lstStyle/>
          <a:p>
            <a:pPr algn="just"/>
            <a:r>
              <a:rPr lang="en-US" dirty="0"/>
              <a:t>Implement where, unexpected energization or start-up of the machines or equipment or the release of stored energy could cause injury to employees. </a:t>
            </a:r>
          </a:p>
          <a:p>
            <a:pPr algn="just"/>
            <a:r>
              <a:rPr lang="en-US" dirty="0"/>
              <a:t>This standard applies to the control of energy during servicing or maintenance of machines and equipment.</a:t>
            </a:r>
          </a:p>
          <a:p>
            <a:pPr algn="just"/>
            <a:r>
              <a:rPr lang="en-US" b="1" i="1" dirty="0"/>
              <a:t>Affected employee</a:t>
            </a:r>
            <a:r>
              <a:rPr lang="en-US" i="1" dirty="0"/>
              <a:t>. </a:t>
            </a:r>
            <a:r>
              <a:rPr lang="en-US" dirty="0"/>
              <a:t>An employee whose job requires him or her to operate or use a machine or equipment on which servicing or maintenance is being performed under lockout or tagout.</a:t>
            </a:r>
          </a:p>
          <a:p>
            <a:pPr algn="just"/>
            <a:r>
              <a:rPr lang="en-US" b="1" i="1" dirty="0"/>
              <a:t>Authorized employee</a:t>
            </a:r>
            <a:r>
              <a:rPr lang="en-US" i="1" dirty="0"/>
              <a:t>. </a:t>
            </a:r>
            <a:r>
              <a:rPr lang="en-US" dirty="0"/>
              <a:t>A person who locks or tags out machines </a:t>
            </a:r>
          </a:p>
          <a:p>
            <a:pPr algn="just"/>
            <a:r>
              <a:rPr lang="en-US" b="1" i="1" dirty="0"/>
              <a:t>Capable of being locked out</a:t>
            </a:r>
            <a:r>
              <a:rPr lang="en-US" i="1" dirty="0"/>
              <a:t>. </a:t>
            </a:r>
            <a:r>
              <a:rPr lang="en-US" dirty="0"/>
              <a:t>An energy-isolating device capable of being locked out if it has a hasp(lock) or other means of attachment to which a lock can be affixed or it has a locking mechanism built into it. </a:t>
            </a:r>
          </a:p>
          <a:p>
            <a:pPr algn="just"/>
            <a:endParaRPr lang="en-US" sz="2000" dirty="0"/>
          </a:p>
          <a:p>
            <a:pPr algn="just"/>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pic>
        <p:nvPicPr>
          <p:cNvPr id="1026" name="Picture 2" descr="421 Lockout Hasps | Master Lock">
            <a:extLst>
              <a:ext uri="{FF2B5EF4-FFF2-40B4-BE49-F238E27FC236}">
                <a16:creationId xmlns:a16="http://schemas.microsoft.com/office/drawing/2014/main" id="{AD9F4A7E-891B-9224-AD11-FF8650C303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666" r="6666" b="20000"/>
          <a:stretch/>
        </p:blipFill>
        <p:spPr bwMode="auto">
          <a:xfrm>
            <a:off x="3352800" y="5388211"/>
            <a:ext cx="1676400" cy="1137557"/>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EE7BA1AF-9624-2762-F7C9-172176D27871}"/>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79DC63DD-986F-00C0-8EEF-2695B3440E1F}"/>
              </a:ext>
            </a:extLst>
          </p:cNvPr>
          <p:cNvSpPr>
            <a:spLocks noGrp="1"/>
          </p:cNvSpPr>
          <p:nvPr>
            <p:ph type="sldNum" sz="quarter" idx="12"/>
          </p:nvPr>
        </p:nvSpPr>
        <p:spPr/>
        <p:txBody>
          <a:bodyPr/>
          <a:lstStyle/>
          <a:p>
            <a:fld id="{D17E485A-253D-4765-95CC-84E83BD2BECF}" type="slidenum">
              <a:rPr lang="en-US" smtClean="0"/>
              <a:t>26</a:t>
            </a:fld>
            <a:endParaRPr lang="en-US"/>
          </a:p>
        </p:txBody>
      </p:sp>
    </p:spTree>
    <p:extLst>
      <p:ext uri="{BB962C8B-B14F-4D97-AF65-F5344CB8AC3E}">
        <p14:creationId xmlns:p14="http://schemas.microsoft.com/office/powerpoint/2010/main" val="3921661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382000" cy="6248400"/>
          </a:xfrm>
        </p:spPr>
        <p:txBody>
          <a:bodyPr>
            <a:noAutofit/>
          </a:bodyPr>
          <a:lstStyle/>
          <a:p>
            <a:pPr algn="just"/>
            <a:r>
              <a:rPr lang="en-US" sz="1800" b="1" i="1" dirty="0"/>
              <a:t>Hot tap</a:t>
            </a:r>
            <a:r>
              <a:rPr lang="en-US" sz="1800" i="1" dirty="0"/>
              <a:t>. A hot work for maintenance of installation like </a:t>
            </a:r>
            <a:r>
              <a:rPr lang="en-US" sz="1800" dirty="0"/>
              <a:t>welding.</a:t>
            </a:r>
          </a:p>
          <a:p>
            <a:pPr algn="just"/>
            <a:r>
              <a:rPr lang="en-US" sz="1800" b="1" i="1" dirty="0"/>
              <a:t>Lockout: </a:t>
            </a:r>
            <a:r>
              <a:rPr lang="en-US" sz="1800" i="1" dirty="0"/>
              <a:t>E</a:t>
            </a:r>
            <a:r>
              <a:rPr lang="en-US" sz="1800" dirty="0"/>
              <a:t>nsuring that the energy-isolating device and the equipment being controlled cannot be operated until the lockout device is removed.</a:t>
            </a:r>
          </a:p>
          <a:p>
            <a:pPr algn="just"/>
            <a:r>
              <a:rPr lang="en-US" sz="1800" b="1" i="1" dirty="0"/>
              <a:t>Lockout device: </a:t>
            </a:r>
            <a:r>
              <a:rPr lang="en-US" sz="1800" dirty="0"/>
              <a:t>A device that utilizes a positive means, such as a lock, either key or combination type, to hold an energy-isolating device in a safe position and prevent the energizing of a machine or equipment.</a:t>
            </a:r>
          </a:p>
          <a:p>
            <a:pPr algn="just"/>
            <a:r>
              <a:rPr lang="en-US" sz="1800" b="1" i="1" dirty="0"/>
              <a:t>Normal production operations: </a:t>
            </a:r>
            <a:r>
              <a:rPr lang="en-US" sz="1800" dirty="0"/>
              <a:t>The utilization of a machine or equipment to perform its intended production function.</a:t>
            </a:r>
          </a:p>
          <a:p>
            <a:pPr algn="just"/>
            <a:r>
              <a:rPr lang="en-US" sz="1800" b="1" i="1" dirty="0"/>
              <a:t>Servicing or maintenance: </a:t>
            </a:r>
            <a:r>
              <a:rPr lang="en-US" sz="1800" dirty="0"/>
              <a:t>constructing, installing, setting up, adjusting, inspecting, modifying, and maintaining or servicing machines or equipment.</a:t>
            </a:r>
          </a:p>
          <a:p>
            <a:pPr algn="just"/>
            <a:r>
              <a:rPr lang="en-US" sz="1800" b="1" i="1" dirty="0"/>
              <a:t>Setting up: </a:t>
            </a:r>
            <a:r>
              <a:rPr lang="en-US" sz="1800" i="1" dirty="0"/>
              <a:t>T</a:t>
            </a:r>
            <a:r>
              <a:rPr lang="en-US" sz="1800" dirty="0"/>
              <a:t>o prepare a machine or equipment to perform its normal operation.</a:t>
            </a:r>
          </a:p>
          <a:p>
            <a:pPr algn="just"/>
            <a:r>
              <a:rPr lang="en-US" sz="1800" b="1" i="1" dirty="0"/>
              <a:t>Tagout: </a:t>
            </a:r>
            <a:r>
              <a:rPr lang="en-US" sz="1800" i="1" dirty="0"/>
              <a:t>P</a:t>
            </a:r>
            <a:r>
              <a:rPr lang="en-US" sz="1800" dirty="0"/>
              <a:t>lace to indicate that the energy-isolating device and the equipment being controlled may not be operated until the tagout device is removed.</a:t>
            </a:r>
          </a:p>
          <a:p>
            <a:pPr algn="just"/>
            <a:r>
              <a:rPr lang="en-US" sz="1800" b="1" i="1" dirty="0"/>
              <a:t>Tagout device</a:t>
            </a:r>
            <a:r>
              <a:rPr lang="en-US" sz="1800" i="1" dirty="0"/>
              <a:t>. T</a:t>
            </a:r>
            <a:r>
              <a:rPr lang="en-US" sz="1800" dirty="0"/>
              <a:t>o indicate that the energy-isolating device and the equipment being controlled may not be operated until the tagout device is removed.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5867400"/>
            <a:ext cx="620656" cy="844449"/>
          </a:xfrm>
          <a:prstGeom prst="rect">
            <a:avLst/>
          </a:prstGeom>
        </p:spPr>
      </p:pic>
      <p:sp>
        <p:nvSpPr>
          <p:cNvPr id="2" name="Footer Placeholder 1">
            <a:extLst>
              <a:ext uri="{FF2B5EF4-FFF2-40B4-BE49-F238E27FC236}">
                <a16:creationId xmlns:a16="http://schemas.microsoft.com/office/drawing/2014/main" id="{E9BB621E-D592-CC48-09D3-A985D47EA60E}"/>
              </a:ext>
            </a:extLst>
          </p:cNvPr>
          <p:cNvSpPr>
            <a:spLocks noGrp="1"/>
          </p:cNvSpPr>
          <p:nvPr>
            <p:ph type="ftr" sz="quarter" idx="11"/>
          </p:nvPr>
        </p:nvSpPr>
        <p:spPr/>
        <p:txBody>
          <a:bodyPr/>
          <a:lstStyle/>
          <a:p>
            <a:r>
              <a:rPr lang="en-US"/>
              <a:t>SAQIB SAEED (info@inspiresei.com)</a:t>
            </a:r>
          </a:p>
        </p:txBody>
      </p:sp>
      <p:sp>
        <p:nvSpPr>
          <p:cNvPr id="5" name="Slide Number Placeholder 4">
            <a:extLst>
              <a:ext uri="{FF2B5EF4-FFF2-40B4-BE49-F238E27FC236}">
                <a16:creationId xmlns:a16="http://schemas.microsoft.com/office/drawing/2014/main" id="{F94EE777-CC6D-64EF-1C45-263D28FF8664}"/>
              </a:ext>
            </a:extLst>
          </p:cNvPr>
          <p:cNvSpPr>
            <a:spLocks noGrp="1"/>
          </p:cNvSpPr>
          <p:nvPr>
            <p:ph type="sldNum" sz="quarter" idx="12"/>
          </p:nvPr>
        </p:nvSpPr>
        <p:spPr/>
        <p:txBody>
          <a:bodyPr/>
          <a:lstStyle/>
          <a:p>
            <a:fld id="{D17E485A-253D-4765-95CC-84E83BD2BECF}" type="slidenum">
              <a:rPr lang="en-US" smtClean="0"/>
              <a:t>27</a:t>
            </a:fld>
            <a:endParaRPr lang="en-US"/>
          </a:p>
        </p:txBody>
      </p:sp>
    </p:spTree>
    <p:extLst>
      <p:ext uri="{BB962C8B-B14F-4D97-AF65-F5344CB8AC3E}">
        <p14:creationId xmlns:p14="http://schemas.microsoft.com/office/powerpoint/2010/main" val="3075902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FBFBCD-A83E-E500-87B1-EFB4DBB03C45}"/>
              </a:ext>
            </a:extLst>
          </p:cNvPr>
          <p:cNvSpPr>
            <a:spLocks noGrp="1"/>
          </p:cNvSpPr>
          <p:nvPr>
            <p:ph idx="1"/>
          </p:nvPr>
        </p:nvSpPr>
        <p:spPr>
          <a:xfrm>
            <a:off x="533400" y="381000"/>
            <a:ext cx="7924800" cy="5791200"/>
          </a:xfrm>
        </p:spPr>
        <p:txBody>
          <a:bodyPr/>
          <a:lstStyle/>
          <a:p>
            <a:pPr algn="just"/>
            <a:r>
              <a:rPr lang="en-US" sz="2000" b="1" i="1" dirty="0"/>
              <a:t>Energized. </a:t>
            </a:r>
            <a:r>
              <a:rPr lang="en-US" sz="2000" dirty="0"/>
              <a:t>Connected to an energy source or containing a residual energy.</a:t>
            </a:r>
          </a:p>
          <a:p>
            <a:pPr algn="just"/>
            <a:r>
              <a:rPr lang="en-US" sz="2000" b="1" i="1" dirty="0"/>
              <a:t>Energy-isolating device</a:t>
            </a:r>
            <a:r>
              <a:rPr lang="en-US" sz="2000" i="1" dirty="0"/>
              <a:t>. </a:t>
            </a:r>
            <a:r>
              <a:rPr lang="en-US" sz="2000" dirty="0"/>
              <a:t>A mechanical device that physically prevents the transmission or release of energy, including </a:t>
            </a:r>
            <a:r>
              <a:rPr lang="en-US" dirty="0"/>
              <a:t>c</a:t>
            </a:r>
            <a:r>
              <a:rPr lang="en-US" sz="2000" dirty="0"/>
              <a:t>ircuit breaker, disconnect switch; a line valve; a block, Push buttons, selector switches, and other.</a:t>
            </a:r>
          </a:p>
          <a:p>
            <a:pPr algn="just"/>
            <a:r>
              <a:rPr lang="en-US" sz="2000" b="1" i="1" dirty="0"/>
              <a:t>Energy source. </a:t>
            </a:r>
            <a:r>
              <a:rPr lang="en-US" sz="2000" i="1" dirty="0"/>
              <a:t>E</a:t>
            </a:r>
            <a:r>
              <a:rPr lang="en-US" sz="2000" dirty="0"/>
              <a:t>lectrical, mechanical, hydraulic, pneumatic, chemical, thermal, or other energy.</a:t>
            </a:r>
          </a:p>
          <a:p>
            <a:endParaRPr lang="en-PK" dirty="0"/>
          </a:p>
        </p:txBody>
      </p:sp>
      <p:pic>
        <p:nvPicPr>
          <p:cNvPr id="2052" name="Picture 4" descr="LOTO SAFETY PRODUCTS">
            <a:extLst>
              <a:ext uri="{FF2B5EF4-FFF2-40B4-BE49-F238E27FC236}">
                <a16:creationId xmlns:a16="http://schemas.microsoft.com/office/drawing/2014/main" id="{FF4FB1BE-6515-D519-0AFC-30C312B150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 r="5833"/>
          <a:stretch/>
        </p:blipFill>
        <p:spPr bwMode="auto">
          <a:xfrm>
            <a:off x="2207683" y="2990316"/>
            <a:ext cx="4728633" cy="318188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6CA9CDC0-DFB7-A1F7-B45D-DC7B2A5AD566}"/>
              </a:ext>
            </a:extLst>
          </p:cNvPr>
          <p:cNvSpPr>
            <a:spLocks noGrp="1"/>
          </p:cNvSpPr>
          <p:nvPr>
            <p:ph type="ftr" sz="quarter" idx="11"/>
          </p:nvPr>
        </p:nvSpPr>
        <p:spPr/>
        <p:txBody>
          <a:bodyPr/>
          <a:lstStyle/>
          <a:p>
            <a:r>
              <a:rPr lang="en-US"/>
              <a:t>SAQIB SAEED (info@inspiresei.com)</a:t>
            </a:r>
          </a:p>
        </p:txBody>
      </p:sp>
      <p:pic>
        <p:nvPicPr>
          <p:cNvPr id="2" name="Picture 1">
            <a:extLst>
              <a:ext uri="{FF2B5EF4-FFF2-40B4-BE49-F238E27FC236}">
                <a16:creationId xmlns:a16="http://schemas.microsoft.com/office/drawing/2014/main" id="{EFFB0A06-7F6C-420D-8D33-824CD673F2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5867400"/>
            <a:ext cx="620656" cy="844449"/>
          </a:xfrm>
          <a:prstGeom prst="rect">
            <a:avLst/>
          </a:prstGeom>
        </p:spPr>
      </p:pic>
      <p:sp>
        <p:nvSpPr>
          <p:cNvPr id="5" name="Slide Number Placeholder 4">
            <a:extLst>
              <a:ext uri="{FF2B5EF4-FFF2-40B4-BE49-F238E27FC236}">
                <a16:creationId xmlns:a16="http://schemas.microsoft.com/office/drawing/2014/main" id="{E0581948-CD63-0E9C-4FF0-419E849FFFC5}"/>
              </a:ext>
            </a:extLst>
          </p:cNvPr>
          <p:cNvSpPr>
            <a:spLocks noGrp="1"/>
          </p:cNvSpPr>
          <p:nvPr>
            <p:ph type="sldNum" sz="quarter" idx="12"/>
          </p:nvPr>
        </p:nvSpPr>
        <p:spPr/>
        <p:txBody>
          <a:bodyPr/>
          <a:lstStyle/>
          <a:p>
            <a:fld id="{D17E485A-253D-4765-95CC-84E83BD2BECF}" type="slidenum">
              <a:rPr lang="en-US" smtClean="0"/>
              <a:t>28</a:t>
            </a:fld>
            <a:endParaRPr lang="en-US"/>
          </a:p>
        </p:txBody>
      </p:sp>
    </p:spTree>
    <p:extLst>
      <p:ext uri="{BB962C8B-B14F-4D97-AF65-F5344CB8AC3E}">
        <p14:creationId xmlns:p14="http://schemas.microsoft.com/office/powerpoint/2010/main" val="3552964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84632"/>
            <a:ext cx="7620000" cy="488871"/>
          </a:xfrm>
        </p:spPr>
        <p:txBody>
          <a:bodyPr>
            <a:normAutofit fontScale="90000"/>
          </a:bodyPr>
          <a:lstStyle/>
          <a:p>
            <a:r>
              <a:rPr lang="en-US" b="1" dirty="0"/>
              <a:t>Periodic Inspection</a:t>
            </a:r>
            <a:endParaRPr lang="en-US" dirty="0"/>
          </a:p>
        </p:txBody>
      </p:sp>
      <p:sp>
        <p:nvSpPr>
          <p:cNvPr id="3" name="Content Placeholder 2"/>
          <p:cNvSpPr>
            <a:spLocks noGrp="1"/>
          </p:cNvSpPr>
          <p:nvPr>
            <p:ph idx="1"/>
          </p:nvPr>
        </p:nvSpPr>
        <p:spPr>
          <a:xfrm>
            <a:off x="685800" y="973503"/>
            <a:ext cx="7772400" cy="5198697"/>
          </a:xfrm>
        </p:spPr>
        <p:txBody>
          <a:bodyPr>
            <a:normAutofit/>
          </a:bodyPr>
          <a:lstStyle/>
          <a:p>
            <a:pPr algn="just"/>
            <a:r>
              <a:rPr lang="en-US" dirty="0"/>
              <a:t>The employer shall conduct a periodic inspection of the energy control procedure at least annually to ensure that the procedure and the requirements of this standard are being followed. </a:t>
            </a:r>
          </a:p>
          <a:p>
            <a:pPr algn="just"/>
            <a:r>
              <a:rPr lang="en-US" dirty="0"/>
              <a:t>The periodic inspection shall be performed by an authorized employee other than the one(s) utilizing the energy control procedure being inspected. </a:t>
            </a:r>
          </a:p>
          <a:p>
            <a:pPr algn="just"/>
            <a:r>
              <a:rPr lang="en-US" dirty="0"/>
              <a:t>The periodic inspection shall be conducted to correct any deviations or inadequacies identified. </a:t>
            </a:r>
          </a:p>
          <a:p>
            <a:pPr algn="just"/>
            <a:r>
              <a:rPr lang="en-US" dirty="0"/>
              <a:t>The employer shall certify that the periodic inspections have been performed. </a:t>
            </a:r>
          </a:p>
          <a:p>
            <a:pPr algn="just"/>
            <a:r>
              <a:rPr lang="en-US" dirty="0"/>
              <a:t>The certification shall identify the machine or equipment on which the energy control procedure was being utilized, the date of the inspection, the employees included in the inspection, and the person performing the inspection.</a:t>
            </a:r>
          </a:p>
          <a:p>
            <a:pPr algn="just"/>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49E93811-4DEA-A3AE-DE45-CBCF57637093}"/>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189B96AD-A46E-BADC-122A-EF294C815B25}"/>
              </a:ext>
            </a:extLst>
          </p:cNvPr>
          <p:cNvSpPr>
            <a:spLocks noGrp="1"/>
          </p:cNvSpPr>
          <p:nvPr>
            <p:ph type="sldNum" sz="quarter" idx="12"/>
          </p:nvPr>
        </p:nvSpPr>
        <p:spPr/>
        <p:txBody>
          <a:bodyPr/>
          <a:lstStyle/>
          <a:p>
            <a:fld id="{D17E485A-253D-4765-95CC-84E83BD2BECF}" type="slidenum">
              <a:rPr lang="en-US" smtClean="0"/>
              <a:t>29</a:t>
            </a:fld>
            <a:endParaRPr lang="en-US"/>
          </a:p>
        </p:txBody>
      </p:sp>
    </p:spTree>
    <p:extLst>
      <p:ext uri="{BB962C8B-B14F-4D97-AF65-F5344CB8AC3E}">
        <p14:creationId xmlns:p14="http://schemas.microsoft.com/office/powerpoint/2010/main" val="2609972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Training and Communication</a:t>
            </a:r>
            <a:endParaRPr lang="en-US"/>
          </a:p>
        </p:txBody>
      </p:sp>
      <p:sp>
        <p:nvSpPr>
          <p:cNvPr id="3" name="Content Placeholder 2"/>
          <p:cNvSpPr>
            <a:spLocks noGrp="1"/>
          </p:cNvSpPr>
          <p:nvPr>
            <p:ph idx="1"/>
          </p:nvPr>
        </p:nvSpPr>
        <p:spPr>
          <a:xfrm>
            <a:off x="533400" y="1600200"/>
            <a:ext cx="7924800" cy="4572000"/>
          </a:xfrm>
        </p:spPr>
        <p:txBody>
          <a:bodyPr>
            <a:noAutofit/>
          </a:bodyPr>
          <a:lstStyle/>
          <a:p>
            <a:pPr algn="just"/>
            <a:r>
              <a:rPr lang="en-US" sz="1800" dirty="0"/>
              <a:t>To ensure that the purpose and function of the energy control program.</a:t>
            </a:r>
          </a:p>
          <a:p>
            <a:pPr algn="just"/>
            <a:r>
              <a:rPr lang="en-US" sz="1800" dirty="0"/>
              <a:t> Recognition of applicable hazardous energy sources, the type and magnitude of the energy available in the workplace, and the methods and means necessary for energy isolation and control;</a:t>
            </a:r>
          </a:p>
          <a:p>
            <a:pPr algn="just"/>
            <a:r>
              <a:rPr lang="en-US" sz="1800" dirty="0"/>
              <a:t>Purpose and use of the energy control procedure.</a:t>
            </a:r>
          </a:p>
          <a:p>
            <a:pPr algn="just"/>
            <a:r>
              <a:rPr lang="en-US" sz="1800" dirty="0"/>
              <a:t>Prohibition relating to attempts to restart or reenergize machines or pieces of equipment that are locked or tagged out.</a:t>
            </a:r>
          </a:p>
          <a:p>
            <a:pPr algn="just"/>
            <a:r>
              <a:rPr lang="en-US" sz="1800" dirty="0"/>
              <a:t>Retraining whenever there is a change in job, machines, equipment, or processes that present a new hazard, or when change in the energy control procedures. </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7544" y="5850560"/>
            <a:ext cx="620656" cy="844449"/>
          </a:xfrm>
          <a:prstGeom prst="rect">
            <a:avLst/>
          </a:prstGeom>
        </p:spPr>
      </p:pic>
      <p:sp>
        <p:nvSpPr>
          <p:cNvPr id="5" name="Footer Placeholder 4">
            <a:extLst>
              <a:ext uri="{FF2B5EF4-FFF2-40B4-BE49-F238E27FC236}">
                <a16:creationId xmlns:a16="http://schemas.microsoft.com/office/drawing/2014/main" id="{B925F9FA-52E0-CADA-5FD6-B52B2B1C03B9}"/>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B27EB799-F580-A46A-630A-B94A0A1F8810}"/>
              </a:ext>
            </a:extLst>
          </p:cNvPr>
          <p:cNvSpPr>
            <a:spLocks noGrp="1"/>
          </p:cNvSpPr>
          <p:nvPr>
            <p:ph type="sldNum" sz="quarter" idx="12"/>
          </p:nvPr>
        </p:nvSpPr>
        <p:spPr/>
        <p:txBody>
          <a:bodyPr/>
          <a:lstStyle/>
          <a:p>
            <a:fld id="{D17E485A-253D-4765-95CC-84E83BD2BECF}" type="slidenum">
              <a:rPr lang="en-US" smtClean="0"/>
              <a:t>30</a:t>
            </a:fld>
            <a:endParaRPr lang="en-US"/>
          </a:p>
        </p:txBody>
      </p:sp>
    </p:spTree>
    <p:extLst>
      <p:ext uri="{BB962C8B-B14F-4D97-AF65-F5344CB8AC3E}">
        <p14:creationId xmlns:p14="http://schemas.microsoft.com/office/powerpoint/2010/main" val="1358151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086"/>
            <a:ext cx="8229600" cy="533400"/>
          </a:xfrm>
        </p:spPr>
        <p:txBody>
          <a:bodyPr>
            <a:noAutofit/>
          </a:bodyPr>
          <a:lstStyle/>
          <a:p>
            <a:r>
              <a:rPr lang="en-US" sz="2800" b="1" dirty="0"/>
              <a:t>Confined Space Entry Standard (29 C FR 1910.146)</a:t>
            </a:r>
            <a:endParaRPr lang="en-US" sz="2800" dirty="0"/>
          </a:p>
        </p:txBody>
      </p:sp>
      <p:sp>
        <p:nvSpPr>
          <p:cNvPr id="3" name="Content Placeholder 2"/>
          <p:cNvSpPr>
            <a:spLocks noGrp="1"/>
          </p:cNvSpPr>
          <p:nvPr>
            <p:ph idx="1"/>
          </p:nvPr>
        </p:nvSpPr>
        <p:spPr>
          <a:xfrm>
            <a:off x="304800" y="774486"/>
            <a:ext cx="8382000" cy="5842428"/>
          </a:xfrm>
        </p:spPr>
        <p:txBody>
          <a:bodyPr>
            <a:noAutofit/>
          </a:bodyPr>
          <a:lstStyle/>
          <a:p>
            <a:pPr marL="0" indent="0" algn="just">
              <a:buNone/>
            </a:pPr>
            <a:r>
              <a:rPr lang="en-US" sz="1700" b="1" dirty="0"/>
              <a:t>Scope and Application</a:t>
            </a:r>
            <a:endParaRPr lang="en-US" sz="1700" dirty="0"/>
          </a:p>
          <a:p>
            <a:pPr marL="0" indent="0" algn="just">
              <a:buNone/>
            </a:pPr>
            <a:r>
              <a:rPr lang="en-US" sz="1700" dirty="0"/>
              <a:t>This standard contains requirements for practices and procedures to protect employees in general industry from the hazards of entry into permit-required confined spaces. This standard does not apply to agriculture, construction, or shipyard employment.</a:t>
            </a:r>
          </a:p>
          <a:p>
            <a:pPr marL="0" indent="0" algn="just">
              <a:buNone/>
            </a:pPr>
            <a:r>
              <a:rPr lang="en-US" sz="1700" b="1" dirty="0"/>
              <a:t>Definitions</a:t>
            </a:r>
            <a:endParaRPr lang="en-US" sz="1700" dirty="0"/>
          </a:p>
          <a:p>
            <a:pPr marL="0" indent="0" algn="just">
              <a:buNone/>
            </a:pPr>
            <a:r>
              <a:rPr lang="en-US" sz="1700" b="1" i="1" dirty="0"/>
              <a:t>Acceptable entry conditions </a:t>
            </a:r>
            <a:r>
              <a:rPr lang="en-US" sz="1700" dirty="0"/>
              <a:t>means the conditions that must exist in a permit space to allow entry and to ensure that employees involved with a permit-required confined space entry can safely enter into and work within the space.</a:t>
            </a:r>
          </a:p>
          <a:p>
            <a:pPr marL="0" indent="0" algn="just">
              <a:buNone/>
            </a:pPr>
            <a:r>
              <a:rPr lang="en-US" sz="1700" b="1" i="1" dirty="0"/>
              <a:t>Attendant </a:t>
            </a:r>
            <a:r>
              <a:rPr lang="en-US" sz="1700" dirty="0"/>
              <a:t>means an individual stationed outside one or more permit spaces who monitors the authorized entrants and who performs all attendant’s duties assigned in the employer’s permit space program.</a:t>
            </a:r>
          </a:p>
          <a:p>
            <a:pPr marL="0" indent="0" algn="just">
              <a:buNone/>
            </a:pPr>
            <a:r>
              <a:rPr lang="en-US" sz="1700" b="1" i="1" dirty="0"/>
              <a:t>Authorized entrant </a:t>
            </a:r>
            <a:r>
              <a:rPr lang="en-US" sz="1700" dirty="0"/>
              <a:t>means an employee who is authorized by the employer to enter a permit space.</a:t>
            </a:r>
          </a:p>
          <a:p>
            <a:pPr marL="0" indent="0" algn="just">
              <a:buNone/>
            </a:pPr>
            <a:r>
              <a:rPr lang="en-US" sz="1700" b="1" i="1" dirty="0"/>
              <a:t>Confined space </a:t>
            </a:r>
            <a:r>
              <a:rPr lang="en-US" sz="1700" dirty="0"/>
              <a:t>means a space that (1) is large enough and so configured that an employee can bodily enter and perform assigned work, (2) has limited or restricted means for entry or exit, and (3) is not designed for continuous employee occupancy.</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7544" y="6013551"/>
            <a:ext cx="620656" cy="844449"/>
          </a:xfrm>
          <a:prstGeom prst="rect">
            <a:avLst/>
          </a:prstGeom>
        </p:spPr>
      </p:pic>
      <p:sp>
        <p:nvSpPr>
          <p:cNvPr id="5" name="Footer Placeholder 4">
            <a:extLst>
              <a:ext uri="{FF2B5EF4-FFF2-40B4-BE49-F238E27FC236}">
                <a16:creationId xmlns:a16="http://schemas.microsoft.com/office/drawing/2014/main" id="{53C2C3A0-8DE3-FDCD-6ABA-2C723D0272F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0F2F7867-79B9-19E8-7EBD-B15A0B3C9D5A}"/>
              </a:ext>
            </a:extLst>
          </p:cNvPr>
          <p:cNvSpPr>
            <a:spLocks noGrp="1"/>
          </p:cNvSpPr>
          <p:nvPr>
            <p:ph type="sldNum" sz="quarter" idx="12"/>
          </p:nvPr>
        </p:nvSpPr>
        <p:spPr/>
        <p:txBody>
          <a:bodyPr/>
          <a:lstStyle/>
          <a:p>
            <a:fld id="{D17E485A-253D-4765-95CC-84E83BD2BECF}" type="slidenum">
              <a:rPr lang="en-US" smtClean="0"/>
              <a:t>31</a:t>
            </a:fld>
            <a:endParaRPr lang="en-US"/>
          </a:p>
        </p:txBody>
      </p:sp>
    </p:spTree>
    <p:extLst>
      <p:ext uri="{BB962C8B-B14F-4D97-AF65-F5344CB8AC3E}">
        <p14:creationId xmlns:p14="http://schemas.microsoft.com/office/powerpoint/2010/main" val="58477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Autofit/>
          </a:bodyPr>
          <a:lstStyle/>
          <a:p>
            <a:pPr marL="0" indent="0" algn="just">
              <a:buNone/>
            </a:pPr>
            <a:r>
              <a:rPr lang="en-US" sz="1800" b="1" i="1" dirty="0"/>
              <a:t>Engulfment</a:t>
            </a:r>
            <a:r>
              <a:rPr lang="en-US" sz="1800" i="1" dirty="0"/>
              <a:t> </a:t>
            </a:r>
            <a:r>
              <a:rPr lang="en-US" sz="1800" dirty="0"/>
              <a:t>means the surrounding and effective capture of a person by a liquid or finely divided (flowable) solid substance that can be aspirated to cause death by filling or plugging the respiratory system or that can exert enough force on the body to cause death by strangulation, constriction, or crushing.</a:t>
            </a:r>
            <a:endParaRPr lang="en-US" sz="1800" i="1" dirty="0"/>
          </a:p>
          <a:p>
            <a:pPr marL="0" indent="0" algn="just">
              <a:buNone/>
            </a:pPr>
            <a:r>
              <a:rPr lang="en-US" sz="1800" b="1" i="1" dirty="0"/>
              <a:t>Entry </a:t>
            </a:r>
            <a:r>
              <a:rPr lang="en-US" sz="1800" dirty="0"/>
              <a:t>means the action by which a person passes through an opening into a permit-required confined space.</a:t>
            </a:r>
          </a:p>
          <a:p>
            <a:pPr marL="0" indent="0" algn="just">
              <a:buNone/>
            </a:pPr>
            <a:r>
              <a:rPr lang="en-US" sz="1800" b="1" i="1" dirty="0"/>
              <a:t>Entry permit </a:t>
            </a:r>
            <a:r>
              <a:rPr lang="en-US" sz="1800" dirty="0"/>
              <a:t>means the written or printed document that is provided by the employer to allow and control entry into a permit space and that contains the information required in the standard.</a:t>
            </a:r>
          </a:p>
          <a:p>
            <a:pPr marL="0" indent="0" algn="just">
              <a:buNone/>
            </a:pPr>
            <a:r>
              <a:rPr lang="en-US" sz="1800" b="1" i="1" dirty="0"/>
              <a:t>Entry supervisor </a:t>
            </a:r>
            <a:r>
              <a:rPr lang="en-US" sz="1800" dirty="0"/>
              <a:t>means the person responsible for determining if accept-able entry conditions are present at a permit space where entry is planned, for authorizing entry and overseeing entry operations, and for terminating entry as required in the standard.</a:t>
            </a:r>
            <a:r>
              <a:rPr lang="en-US" sz="1800" i="1" dirty="0"/>
              <a:t> </a:t>
            </a:r>
          </a:p>
          <a:p>
            <a:pPr marL="0" indent="0" algn="just">
              <a:buNone/>
            </a:pPr>
            <a:r>
              <a:rPr lang="en-US" sz="1800" b="1" i="1" dirty="0"/>
              <a:t>Hazardous atmosphere </a:t>
            </a:r>
            <a:r>
              <a:rPr lang="en-US" sz="1800" dirty="0"/>
              <a:t>means an atmosphere that may expose employees to the risk of death, incapacitation, impairment of ability to self-rescue, injury, or acute illness.</a:t>
            </a:r>
            <a:r>
              <a:rPr lang="en-US" sz="1800" i="1" dirty="0"/>
              <a:t> </a:t>
            </a:r>
          </a:p>
          <a:p>
            <a:pPr marL="0" indent="0" algn="just">
              <a:buNone/>
            </a:pPr>
            <a:r>
              <a:rPr lang="en-US" sz="1800" b="1" i="1" dirty="0"/>
              <a:t>Immediately dangerous to life or health </a:t>
            </a:r>
            <a:r>
              <a:rPr lang="en-US" sz="1800" dirty="0"/>
              <a:t>means any condition that poses an immediate or delayed threat to life or that would cause irreversible adverse health effects or that would interfere with an individual’s ability to escape unaided from a permit space.</a:t>
            </a:r>
            <a:endParaRPr lang="en-US" sz="1800" i="1" dirty="0"/>
          </a:p>
          <a:p>
            <a:pPr marL="0" indent="0" algn="just">
              <a:buNone/>
            </a:pPr>
            <a:endParaRPr lang="en-US" sz="1800" i="1" dirty="0"/>
          </a:p>
          <a:p>
            <a:pPr algn="just"/>
            <a:endParaRPr lang="en-US" sz="1200"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6165994"/>
            <a:ext cx="457200" cy="622055"/>
          </a:xfrm>
          <a:prstGeom prst="rect">
            <a:avLst/>
          </a:prstGeom>
        </p:spPr>
      </p:pic>
      <p:sp>
        <p:nvSpPr>
          <p:cNvPr id="5" name="Footer Placeholder 4">
            <a:extLst>
              <a:ext uri="{FF2B5EF4-FFF2-40B4-BE49-F238E27FC236}">
                <a16:creationId xmlns:a16="http://schemas.microsoft.com/office/drawing/2014/main" id="{246EB4BA-D213-C8D2-2B5A-779A4451731F}"/>
              </a:ext>
            </a:extLst>
          </p:cNvPr>
          <p:cNvSpPr>
            <a:spLocks noGrp="1"/>
          </p:cNvSpPr>
          <p:nvPr>
            <p:ph type="ftr" sz="quarter" idx="11"/>
          </p:nvPr>
        </p:nvSpPr>
        <p:spPr/>
        <p:txBody>
          <a:bodyPr/>
          <a:lstStyle/>
          <a:p>
            <a:r>
              <a:rPr lang="en-US"/>
              <a:t>SAQIB SAEED (info@inspiresei.com)</a:t>
            </a:r>
          </a:p>
        </p:txBody>
      </p:sp>
      <p:sp>
        <p:nvSpPr>
          <p:cNvPr id="2" name="Slide Number Placeholder 1">
            <a:extLst>
              <a:ext uri="{FF2B5EF4-FFF2-40B4-BE49-F238E27FC236}">
                <a16:creationId xmlns:a16="http://schemas.microsoft.com/office/drawing/2014/main" id="{40F3EAF9-8EC3-E2BD-C5E8-C3A46AA7D7EF}"/>
              </a:ext>
            </a:extLst>
          </p:cNvPr>
          <p:cNvSpPr>
            <a:spLocks noGrp="1"/>
          </p:cNvSpPr>
          <p:nvPr>
            <p:ph type="sldNum" sz="quarter" idx="12"/>
          </p:nvPr>
        </p:nvSpPr>
        <p:spPr/>
        <p:txBody>
          <a:bodyPr/>
          <a:lstStyle/>
          <a:p>
            <a:fld id="{D17E485A-253D-4765-95CC-84E83BD2BECF}" type="slidenum">
              <a:rPr lang="en-US" smtClean="0"/>
              <a:t>32</a:t>
            </a:fld>
            <a:endParaRPr lang="en-US"/>
          </a:p>
        </p:txBody>
      </p:sp>
    </p:spTree>
    <p:extLst>
      <p:ext uri="{BB962C8B-B14F-4D97-AF65-F5344CB8AC3E}">
        <p14:creationId xmlns:p14="http://schemas.microsoft.com/office/powerpoint/2010/main" val="2120547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0090"/>
            <a:ext cx="8458200" cy="6417820"/>
          </a:xfrm>
        </p:spPr>
        <p:txBody>
          <a:bodyPr>
            <a:normAutofit fontScale="40000" lnSpcReduction="20000"/>
          </a:bodyPr>
          <a:lstStyle/>
          <a:p>
            <a:pPr marL="0" indent="0" algn="just">
              <a:buNone/>
            </a:pPr>
            <a:r>
              <a:rPr lang="en-US" sz="4900" b="1" i="1" dirty="0"/>
              <a:t>Isolation</a:t>
            </a:r>
            <a:r>
              <a:rPr lang="en-US" sz="4900" i="1" dirty="0"/>
              <a:t> </a:t>
            </a:r>
            <a:r>
              <a:rPr lang="en-US" sz="4900" dirty="0"/>
              <a:t>means the process by which a permit space is removed from service and completely protected against the release of energy and material into the space.</a:t>
            </a:r>
          </a:p>
          <a:p>
            <a:pPr marL="0" indent="0" algn="just">
              <a:buNone/>
            </a:pPr>
            <a:r>
              <a:rPr lang="en-US" sz="4900" b="1" i="1" dirty="0"/>
              <a:t>Oxygen-deficient atmosphere </a:t>
            </a:r>
            <a:r>
              <a:rPr lang="en-US" sz="4900" dirty="0"/>
              <a:t>means an atmosphere containing less than 19.5% oxygen by volume.</a:t>
            </a:r>
          </a:p>
          <a:p>
            <a:pPr marL="0" indent="0" algn="just">
              <a:buNone/>
            </a:pPr>
            <a:r>
              <a:rPr lang="en-US" sz="4900" b="1" i="1" dirty="0"/>
              <a:t>Oxygen-enriched atmosphere </a:t>
            </a:r>
            <a:r>
              <a:rPr lang="en-US" sz="4900" dirty="0"/>
              <a:t>means an atmosphere containing more than 23.5% oxygen by volume.</a:t>
            </a:r>
          </a:p>
          <a:p>
            <a:pPr marL="0" indent="0" algn="just">
              <a:buNone/>
            </a:pPr>
            <a:r>
              <a:rPr lang="en-US" sz="4900" b="1" i="1" dirty="0"/>
              <a:t>Permit-required confined space </a:t>
            </a:r>
            <a:r>
              <a:rPr lang="en-US" sz="4900" dirty="0"/>
              <a:t>means a confined space that has one or more of the following characteristics:</a:t>
            </a:r>
          </a:p>
          <a:p>
            <a:pPr marL="914400" indent="-914400" algn="just">
              <a:buFont typeface="+mj-lt"/>
              <a:buAutoNum type="arabicPeriod"/>
            </a:pPr>
            <a:r>
              <a:rPr lang="en-US" sz="4900" dirty="0"/>
              <a:t>Contains or has a potential to contain a hazardous atmosphere.</a:t>
            </a:r>
          </a:p>
          <a:p>
            <a:pPr marL="914400" indent="-914400" algn="just">
              <a:buFont typeface="+mj-lt"/>
              <a:buAutoNum type="arabicPeriod"/>
            </a:pPr>
            <a:r>
              <a:rPr lang="en-US" sz="4900" dirty="0"/>
              <a:t>Contains a material that has the potential for engulfing an entrant.</a:t>
            </a:r>
          </a:p>
          <a:p>
            <a:pPr marL="914400" indent="-914400" algn="just">
              <a:buFont typeface="+mj-lt"/>
              <a:buAutoNum type="arabicPeriod"/>
            </a:pPr>
            <a:r>
              <a:rPr lang="en-US" sz="4900" dirty="0"/>
              <a:t>Has an internal configuration such that an entrant could be trapped or asphyxiated by inwardly converging walls or by a floor that slopes downward and tapers to a smaller cross section.</a:t>
            </a:r>
          </a:p>
          <a:p>
            <a:pPr marL="914400" indent="-914400" algn="just">
              <a:buFont typeface="+mj-lt"/>
              <a:buAutoNum type="arabicPeriod"/>
            </a:pPr>
            <a:r>
              <a:rPr lang="en-US" sz="4900" dirty="0"/>
              <a:t>Contains any other recognized serious safety or health hazard.</a:t>
            </a:r>
          </a:p>
          <a:p>
            <a:pPr marL="0" indent="0" algn="just">
              <a:buNone/>
            </a:pPr>
            <a:r>
              <a:rPr lang="en-US" sz="4900" b="1" i="1" dirty="0"/>
              <a:t>Rescue service </a:t>
            </a:r>
            <a:r>
              <a:rPr lang="en-US" sz="4900" dirty="0"/>
              <a:t>means the personnel designated to rescue employees from permit spaces.</a:t>
            </a:r>
          </a:p>
          <a:p>
            <a:pPr marL="0" indent="0" algn="just">
              <a:buNone/>
            </a:pPr>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5965011"/>
            <a:ext cx="577121" cy="785216"/>
          </a:xfrm>
          <a:prstGeom prst="rect">
            <a:avLst/>
          </a:prstGeom>
        </p:spPr>
      </p:pic>
      <p:sp>
        <p:nvSpPr>
          <p:cNvPr id="5" name="Footer Placeholder 4">
            <a:extLst>
              <a:ext uri="{FF2B5EF4-FFF2-40B4-BE49-F238E27FC236}">
                <a16:creationId xmlns:a16="http://schemas.microsoft.com/office/drawing/2014/main" id="{D046D4B3-4C47-F546-A79D-99541DF1115C}"/>
              </a:ext>
            </a:extLst>
          </p:cNvPr>
          <p:cNvSpPr>
            <a:spLocks noGrp="1"/>
          </p:cNvSpPr>
          <p:nvPr>
            <p:ph type="ftr" sz="quarter" idx="11"/>
          </p:nvPr>
        </p:nvSpPr>
        <p:spPr/>
        <p:txBody>
          <a:bodyPr/>
          <a:lstStyle/>
          <a:p>
            <a:r>
              <a:rPr lang="en-US"/>
              <a:t>SAQIB SAEED (info@inspiresei.com)</a:t>
            </a:r>
          </a:p>
        </p:txBody>
      </p:sp>
      <p:sp>
        <p:nvSpPr>
          <p:cNvPr id="2" name="Slide Number Placeholder 1">
            <a:extLst>
              <a:ext uri="{FF2B5EF4-FFF2-40B4-BE49-F238E27FC236}">
                <a16:creationId xmlns:a16="http://schemas.microsoft.com/office/drawing/2014/main" id="{901C2511-D090-FDA5-F7DA-E8C9986DC2BD}"/>
              </a:ext>
            </a:extLst>
          </p:cNvPr>
          <p:cNvSpPr>
            <a:spLocks noGrp="1"/>
          </p:cNvSpPr>
          <p:nvPr>
            <p:ph type="sldNum" sz="quarter" idx="12"/>
          </p:nvPr>
        </p:nvSpPr>
        <p:spPr/>
        <p:txBody>
          <a:bodyPr/>
          <a:lstStyle/>
          <a:p>
            <a:fld id="{D17E485A-253D-4765-95CC-84E83BD2BECF}" type="slidenum">
              <a:rPr lang="en-US" smtClean="0"/>
              <a:t>33</a:t>
            </a:fld>
            <a:endParaRPr lang="en-US"/>
          </a:p>
        </p:txBody>
      </p:sp>
    </p:spTree>
    <p:extLst>
      <p:ext uri="{BB962C8B-B14F-4D97-AF65-F5344CB8AC3E}">
        <p14:creationId xmlns:p14="http://schemas.microsoft.com/office/powerpoint/2010/main" val="4026568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General Requirements</a:t>
            </a:r>
            <a:endParaRPr lang="en-US"/>
          </a:p>
        </p:txBody>
      </p:sp>
      <p:sp>
        <p:nvSpPr>
          <p:cNvPr id="3" name="Content Placeholder 2"/>
          <p:cNvSpPr>
            <a:spLocks noGrp="1"/>
          </p:cNvSpPr>
          <p:nvPr>
            <p:ph idx="1"/>
          </p:nvPr>
        </p:nvSpPr>
        <p:spPr>
          <a:xfrm>
            <a:off x="685800" y="1905000"/>
            <a:ext cx="7772400" cy="4267200"/>
          </a:xfrm>
        </p:spPr>
        <p:txBody>
          <a:bodyPr/>
          <a:lstStyle/>
          <a:p>
            <a:pPr algn="just"/>
            <a:r>
              <a:rPr lang="en-US" dirty="0"/>
              <a:t>The employer shall evaluate the workplace to determine if any spaces are permit-required confined spaces. If the workplace contains permit spaces, the employer shall inform exposed employees by posting danger signs, or by any other equally effective means, of the existence and location of and the danger posed by the permit spaces.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5BF1B15B-7013-B112-AD73-A3B8112AB9DA}"/>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4BC1063C-9C24-193F-5C96-0206EAA44A88}"/>
              </a:ext>
            </a:extLst>
          </p:cNvPr>
          <p:cNvSpPr>
            <a:spLocks noGrp="1"/>
          </p:cNvSpPr>
          <p:nvPr>
            <p:ph type="sldNum" sz="quarter" idx="12"/>
          </p:nvPr>
        </p:nvSpPr>
        <p:spPr/>
        <p:txBody>
          <a:bodyPr/>
          <a:lstStyle/>
          <a:p>
            <a:fld id="{D17E485A-253D-4765-95CC-84E83BD2BECF}" type="slidenum">
              <a:rPr lang="en-US" smtClean="0"/>
              <a:t>34</a:t>
            </a:fld>
            <a:endParaRPr lang="en-US"/>
          </a:p>
        </p:txBody>
      </p:sp>
    </p:spTree>
    <p:extLst>
      <p:ext uri="{BB962C8B-B14F-4D97-AF65-F5344CB8AC3E}">
        <p14:creationId xmlns:p14="http://schemas.microsoft.com/office/powerpoint/2010/main" val="31523577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353568"/>
          </a:xfrm>
        </p:spPr>
        <p:txBody>
          <a:bodyPr>
            <a:normAutofit fontScale="90000"/>
          </a:bodyPr>
          <a:lstStyle/>
          <a:p>
            <a:r>
              <a:rPr lang="en-US" b="1" dirty="0"/>
              <a:t>Confined Space Entry Program</a:t>
            </a:r>
            <a:endParaRPr lang="en-US" dirty="0"/>
          </a:p>
        </p:txBody>
      </p:sp>
      <p:sp>
        <p:nvSpPr>
          <p:cNvPr id="3" name="Content Placeholder 2"/>
          <p:cNvSpPr>
            <a:spLocks noGrp="1"/>
          </p:cNvSpPr>
          <p:nvPr>
            <p:ph idx="1"/>
          </p:nvPr>
        </p:nvSpPr>
        <p:spPr>
          <a:xfrm>
            <a:off x="685800" y="914400"/>
            <a:ext cx="7772400" cy="5257800"/>
          </a:xfrm>
        </p:spPr>
        <p:txBody>
          <a:bodyPr>
            <a:normAutofit/>
          </a:bodyPr>
          <a:lstStyle/>
          <a:p>
            <a:pPr algn="just"/>
            <a:r>
              <a:rPr lang="en-US" sz="2400" dirty="0"/>
              <a:t>If the employer decides that its employees will enter permit spaces, the employer shall develop and implement a written permit space program that complies with this standard. The written program shall be available for inspection by employees and their authorized representatives.</a:t>
            </a:r>
          </a:p>
          <a:p>
            <a:pPr algn="just"/>
            <a:r>
              <a:rPr lang="en-US" sz="2400" dirty="0"/>
              <a:t>Under the confined space entry program, the employer shall</a:t>
            </a:r>
          </a:p>
          <a:p>
            <a:pPr lvl="1" algn="just"/>
            <a:r>
              <a:rPr lang="en-US" sz="2000" dirty="0"/>
              <a:t>Implement the measures necessary to prevent unauthorized entry;</a:t>
            </a:r>
          </a:p>
          <a:p>
            <a:pPr lvl="1" algn="just"/>
            <a:r>
              <a:rPr lang="en-US" sz="2000" dirty="0"/>
              <a:t>Identify and evaluate the hazards of permit spaces before the employee enters them;</a:t>
            </a:r>
          </a:p>
          <a:p>
            <a:pPr lvl="1" algn="just"/>
            <a:r>
              <a:rPr lang="en-US" sz="2000" dirty="0"/>
              <a:t>Develop and implement the means, procedures, and practices necessary for safe permit space entry operations.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7BE35607-4BE5-2D70-274B-2BCCBB5CE16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ABC20C19-512A-FBB8-A9BD-51906BD3A4A6}"/>
              </a:ext>
            </a:extLst>
          </p:cNvPr>
          <p:cNvSpPr>
            <a:spLocks noGrp="1"/>
          </p:cNvSpPr>
          <p:nvPr>
            <p:ph type="sldNum" sz="quarter" idx="12"/>
          </p:nvPr>
        </p:nvSpPr>
        <p:spPr/>
        <p:txBody>
          <a:bodyPr/>
          <a:lstStyle/>
          <a:p>
            <a:fld id="{D17E485A-253D-4765-95CC-84E83BD2BECF}" type="slidenum">
              <a:rPr lang="en-US" smtClean="0"/>
              <a:t>35</a:t>
            </a:fld>
            <a:endParaRPr lang="en-US"/>
          </a:p>
        </p:txBody>
      </p:sp>
    </p:spTree>
    <p:extLst>
      <p:ext uri="{BB962C8B-B14F-4D97-AF65-F5344CB8AC3E}">
        <p14:creationId xmlns:p14="http://schemas.microsoft.com/office/powerpoint/2010/main" val="16046730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582168"/>
          </a:xfrm>
        </p:spPr>
        <p:txBody>
          <a:bodyPr>
            <a:normAutofit fontScale="90000"/>
          </a:bodyPr>
          <a:lstStyle/>
          <a:p>
            <a:r>
              <a:rPr lang="en-US" b="1" dirty="0"/>
              <a:t>Entry Permits</a:t>
            </a:r>
            <a:endParaRPr lang="en-US" dirty="0"/>
          </a:p>
        </p:txBody>
      </p:sp>
      <p:sp>
        <p:nvSpPr>
          <p:cNvPr id="3" name="Content Placeholder 2"/>
          <p:cNvSpPr>
            <a:spLocks noGrp="1"/>
          </p:cNvSpPr>
          <p:nvPr>
            <p:ph idx="1"/>
          </p:nvPr>
        </p:nvSpPr>
        <p:spPr>
          <a:xfrm>
            <a:off x="685800" y="1066800"/>
            <a:ext cx="7772400" cy="5105400"/>
          </a:xfrm>
        </p:spPr>
        <p:txBody>
          <a:bodyPr>
            <a:normAutofit/>
          </a:bodyPr>
          <a:lstStyle/>
          <a:p>
            <a:pPr marL="0" indent="0" algn="just">
              <a:buNone/>
            </a:pPr>
            <a:r>
              <a:rPr lang="en-US" dirty="0"/>
              <a:t>The entry permit that documents compliance with this standard and authorizes entry to a permit space shall include the following:</a:t>
            </a:r>
          </a:p>
          <a:p>
            <a:pPr lvl="1" algn="just"/>
            <a:r>
              <a:rPr lang="en-US" dirty="0"/>
              <a:t>The permit space to be entered,</a:t>
            </a:r>
          </a:p>
          <a:p>
            <a:pPr lvl="1" algn="just"/>
            <a:r>
              <a:rPr lang="en-US" dirty="0"/>
              <a:t>Purpose of the entry,</a:t>
            </a:r>
          </a:p>
          <a:p>
            <a:pPr lvl="1" algn="just"/>
            <a:r>
              <a:rPr lang="en-US" dirty="0"/>
              <a:t>Date and the authorized duration of the entry permit,</a:t>
            </a:r>
          </a:p>
          <a:p>
            <a:pPr lvl="1" algn="just"/>
            <a:r>
              <a:rPr lang="en-US" dirty="0"/>
              <a:t>Authorized entrants by name,</a:t>
            </a:r>
          </a:p>
          <a:p>
            <a:pPr lvl="1" algn="just"/>
            <a:r>
              <a:rPr lang="en-US" dirty="0"/>
              <a:t>Attendant name,</a:t>
            </a:r>
          </a:p>
          <a:p>
            <a:pPr lvl="1" algn="just"/>
            <a:r>
              <a:rPr lang="en-US" dirty="0"/>
              <a:t>Entry supervisor (by name),</a:t>
            </a:r>
          </a:p>
          <a:p>
            <a:pPr lvl="1" algn="just"/>
            <a:r>
              <a:rPr lang="en-US" dirty="0"/>
              <a:t>Measures to isolate the permit space and to eliminate or control permit space hazards before entry.</a:t>
            </a:r>
          </a:p>
          <a:p>
            <a:pPr algn="just"/>
            <a:r>
              <a:rPr lang="en-US" dirty="0"/>
              <a:t>Employees must have the opportunity to observe the monitoring under this standard.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576B46AF-B88B-BE47-987F-11A8A036FA3D}"/>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F779F18D-D961-FC70-FD62-EA552FA4CBEB}"/>
              </a:ext>
            </a:extLst>
          </p:cNvPr>
          <p:cNvSpPr>
            <a:spLocks noGrp="1"/>
          </p:cNvSpPr>
          <p:nvPr>
            <p:ph type="sldNum" sz="quarter" idx="12"/>
          </p:nvPr>
        </p:nvSpPr>
        <p:spPr/>
        <p:txBody>
          <a:bodyPr/>
          <a:lstStyle/>
          <a:p>
            <a:fld id="{D17E485A-253D-4765-95CC-84E83BD2BECF}" type="slidenum">
              <a:rPr lang="en-US" smtClean="0"/>
              <a:t>36</a:t>
            </a:fld>
            <a:endParaRPr lang="en-US"/>
          </a:p>
        </p:txBody>
      </p:sp>
    </p:spTree>
    <p:extLst>
      <p:ext uri="{BB962C8B-B14F-4D97-AF65-F5344CB8AC3E}">
        <p14:creationId xmlns:p14="http://schemas.microsoft.com/office/powerpoint/2010/main" val="188338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228600"/>
          </a:xfrm>
        </p:spPr>
        <p:txBody>
          <a:bodyPr>
            <a:normAutofit fontScale="90000"/>
          </a:bodyPr>
          <a:lstStyle/>
          <a:p>
            <a:r>
              <a:rPr lang="en-US" b="1" dirty="0"/>
              <a:t>Training</a:t>
            </a:r>
            <a:endParaRPr lang="en-US" dirty="0"/>
          </a:p>
        </p:txBody>
      </p:sp>
      <p:sp>
        <p:nvSpPr>
          <p:cNvPr id="3" name="Content Placeholder 2"/>
          <p:cNvSpPr>
            <a:spLocks noGrp="1"/>
          </p:cNvSpPr>
          <p:nvPr>
            <p:ph idx="1"/>
          </p:nvPr>
        </p:nvSpPr>
        <p:spPr>
          <a:xfrm>
            <a:off x="457200" y="838200"/>
            <a:ext cx="8001000" cy="5334000"/>
          </a:xfrm>
        </p:spPr>
        <p:txBody>
          <a:bodyPr>
            <a:normAutofit lnSpcReduction="10000"/>
          </a:bodyPr>
          <a:lstStyle/>
          <a:p>
            <a:pPr algn="just"/>
            <a:r>
              <a:rPr lang="en-US" dirty="0"/>
              <a:t>The employer shall provide training so that all employees whose work is regulated by this standard acquire the understanding, knowledge, and skills necessary for the safe performance of their duties. </a:t>
            </a:r>
          </a:p>
          <a:p>
            <a:pPr algn="just"/>
            <a:r>
              <a:rPr lang="en-US" dirty="0"/>
              <a:t>Training shall be provided to each affected employee before the employee is first assigned duties under this standard. </a:t>
            </a:r>
          </a:p>
          <a:p>
            <a:pPr algn="just"/>
            <a:r>
              <a:rPr lang="en-US" dirty="0"/>
              <a:t>Whenever there is a change in assigned duties, the employer determines that there is a discrepancy in the program, or there is a change in permit space operations that present a hazard about which an employee has not previously been trained, and thus, additional training is required. </a:t>
            </a:r>
          </a:p>
          <a:p>
            <a:pPr algn="just"/>
            <a:r>
              <a:rPr lang="en-US" dirty="0"/>
              <a:t>The employer shall certify that the training required has been accomplished. The certification shall contain each employee’s name, the signatures or initial of the trainers, and the dates of training. </a:t>
            </a:r>
          </a:p>
          <a:p>
            <a:pPr algn="just"/>
            <a:r>
              <a:rPr lang="en-US" dirty="0"/>
              <a:t>The certification shall be available for inspection by employees and their authorized representatives.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8944" y="5878248"/>
            <a:ext cx="620656" cy="844449"/>
          </a:xfrm>
          <a:prstGeom prst="rect">
            <a:avLst/>
          </a:prstGeom>
        </p:spPr>
      </p:pic>
      <p:sp>
        <p:nvSpPr>
          <p:cNvPr id="5" name="Footer Placeholder 4">
            <a:extLst>
              <a:ext uri="{FF2B5EF4-FFF2-40B4-BE49-F238E27FC236}">
                <a16:creationId xmlns:a16="http://schemas.microsoft.com/office/drawing/2014/main" id="{68DDB002-0EF9-1416-09F1-A227A2AE7442}"/>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BB10F395-5AB1-25D1-E887-AF40D98F113C}"/>
              </a:ext>
            </a:extLst>
          </p:cNvPr>
          <p:cNvSpPr>
            <a:spLocks noGrp="1"/>
          </p:cNvSpPr>
          <p:nvPr>
            <p:ph type="sldNum" sz="quarter" idx="12"/>
          </p:nvPr>
        </p:nvSpPr>
        <p:spPr/>
        <p:txBody>
          <a:bodyPr/>
          <a:lstStyle/>
          <a:p>
            <a:fld id="{D17E485A-253D-4765-95CC-84E83BD2BECF}" type="slidenum">
              <a:rPr lang="en-US" smtClean="0"/>
              <a:t>37</a:t>
            </a:fld>
            <a:endParaRPr lang="en-US"/>
          </a:p>
        </p:txBody>
      </p:sp>
    </p:spTree>
    <p:extLst>
      <p:ext uri="{BB962C8B-B14F-4D97-AF65-F5344CB8AC3E}">
        <p14:creationId xmlns:p14="http://schemas.microsoft.com/office/powerpoint/2010/main" val="2656924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601964"/>
          </a:xfrm>
        </p:spPr>
        <p:txBody>
          <a:bodyPr>
            <a:normAutofit/>
          </a:bodyPr>
          <a:lstStyle/>
          <a:p>
            <a:r>
              <a:rPr lang="en-US" sz="2600" b="1" dirty="0"/>
              <a:t>Personal Protective Equipment (29 CFR 1910.132)</a:t>
            </a:r>
            <a:endParaRPr lang="en-US" sz="2600" dirty="0"/>
          </a:p>
        </p:txBody>
      </p:sp>
      <p:sp>
        <p:nvSpPr>
          <p:cNvPr id="3" name="Content Placeholder 2"/>
          <p:cNvSpPr>
            <a:spLocks noGrp="1"/>
          </p:cNvSpPr>
          <p:nvPr>
            <p:ph idx="1"/>
          </p:nvPr>
        </p:nvSpPr>
        <p:spPr>
          <a:xfrm>
            <a:off x="685800" y="990600"/>
            <a:ext cx="7772400" cy="5181600"/>
          </a:xfrm>
        </p:spPr>
        <p:txBody>
          <a:bodyPr>
            <a:normAutofit/>
          </a:bodyPr>
          <a:lstStyle/>
          <a:p>
            <a:pPr marL="0" indent="0" algn="just">
              <a:buNone/>
            </a:pPr>
            <a:r>
              <a:rPr lang="en-US" b="1" dirty="0"/>
              <a:t>Application</a:t>
            </a:r>
            <a:endParaRPr lang="en-US" dirty="0"/>
          </a:p>
          <a:p>
            <a:pPr algn="just"/>
            <a:r>
              <a:rPr lang="en-US" dirty="0"/>
              <a:t>Protective equipment covered in this standard includes personal protective equipment (PPE) for eyes, face, head, and extremities; protective clothing; respiratory devices; and protective shield and barriers, which shall be provided, used, and maintained in a sanitary and reliable condition wherever it is necessary by reason of hazards of processes or environment, chemical hazards, radiological hazards, or mechanical irritants encountered in a manner capable of causing injury or impairment in the function of any part of the body through absorption, inhalation, or physical contact.</a:t>
            </a:r>
          </a:p>
          <a:p>
            <a:pPr algn="just"/>
            <a:r>
              <a:rPr lang="en-US" i="1" dirty="0"/>
              <a:t>Note: </a:t>
            </a:r>
            <a:r>
              <a:rPr lang="en-US" dirty="0"/>
              <a:t>OSHA’s Final PPE Rule, which was effective on February 13, 2008, requires employers to provide PPE, at no cost to the employees. The Final Rule does not require an employer to provide normal safety boots or shoes, but does require the employer to provide specialty boots.</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823BDCEB-DF24-0431-0DFC-252AC60BE871}"/>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A3AD3D4E-08D6-F74E-5ACE-7282A2F7B85E}"/>
              </a:ext>
            </a:extLst>
          </p:cNvPr>
          <p:cNvSpPr>
            <a:spLocks noGrp="1"/>
          </p:cNvSpPr>
          <p:nvPr>
            <p:ph type="sldNum" sz="quarter" idx="12"/>
          </p:nvPr>
        </p:nvSpPr>
        <p:spPr/>
        <p:txBody>
          <a:bodyPr/>
          <a:lstStyle/>
          <a:p>
            <a:fld id="{D17E485A-253D-4765-95CC-84E83BD2BECF}" type="slidenum">
              <a:rPr lang="en-US" smtClean="0"/>
              <a:t>38</a:t>
            </a:fld>
            <a:endParaRPr lang="en-US"/>
          </a:p>
        </p:txBody>
      </p:sp>
    </p:spTree>
    <p:extLst>
      <p:ext uri="{BB962C8B-B14F-4D97-AF65-F5344CB8AC3E}">
        <p14:creationId xmlns:p14="http://schemas.microsoft.com/office/powerpoint/2010/main" val="2086237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Employee-Owned Equipment</a:t>
            </a:r>
            <a:endParaRPr lang="en-US"/>
          </a:p>
        </p:txBody>
      </p:sp>
      <p:sp>
        <p:nvSpPr>
          <p:cNvPr id="3" name="Content Placeholder 2"/>
          <p:cNvSpPr>
            <a:spLocks noGrp="1"/>
          </p:cNvSpPr>
          <p:nvPr>
            <p:ph idx="1"/>
          </p:nvPr>
        </p:nvSpPr>
        <p:spPr>
          <a:xfrm>
            <a:off x="685800" y="1752600"/>
            <a:ext cx="7772400" cy="4419600"/>
          </a:xfrm>
        </p:spPr>
        <p:txBody>
          <a:bodyPr/>
          <a:lstStyle/>
          <a:p>
            <a:pPr marL="0" indent="0" algn="just">
              <a:buNone/>
            </a:pPr>
            <a:r>
              <a:rPr lang="en-US" dirty="0"/>
              <a:t>Where employees provide their own protective equipment (of their own choice), the employer shall be responsible to assure its adequacy, including proper maintenance and sanitation of such equipment.</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A36E782D-4C0B-4E8D-ED37-036FE4C2D4DE}"/>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00875FE9-08CA-C099-BB34-C0F2E57C94D8}"/>
              </a:ext>
            </a:extLst>
          </p:cNvPr>
          <p:cNvSpPr>
            <a:spLocks noGrp="1"/>
          </p:cNvSpPr>
          <p:nvPr>
            <p:ph type="sldNum" sz="quarter" idx="12"/>
          </p:nvPr>
        </p:nvSpPr>
        <p:spPr/>
        <p:txBody>
          <a:bodyPr/>
          <a:lstStyle/>
          <a:p>
            <a:fld id="{D17E485A-253D-4765-95CC-84E83BD2BECF}" type="slidenum">
              <a:rPr lang="en-US" smtClean="0"/>
              <a:t>39</a:t>
            </a:fld>
            <a:endParaRPr lang="en-US"/>
          </a:p>
        </p:txBody>
      </p:sp>
    </p:spTree>
    <p:extLst>
      <p:ext uri="{BB962C8B-B14F-4D97-AF65-F5344CB8AC3E}">
        <p14:creationId xmlns:p14="http://schemas.microsoft.com/office/powerpoint/2010/main" val="1884925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4632"/>
            <a:ext cx="8305800" cy="582168"/>
          </a:xfrm>
        </p:spPr>
        <p:txBody>
          <a:bodyPr>
            <a:noAutofit/>
          </a:bodyPr>
          <a:lstStyle/>
          <a:p>
            <a:r>
              <a:rPr lang="en-US" sz="2900" b="1" dirty="0"/>
              <a:t>Hazard Assessment and Equipment Selection</a:t>
            </a:r>
            <a:endParaRPr lang="en-US" sz="2900" dirty="0"/>
          </a:p>
        </p:txBody>
      </p:sp>
      <p:sp>
        <p:nvSpPr>
          <p:cNvPr id="3" name="Content Placeholder 2"/>
          <p:cNvSpPr>
            <a:spLocks noGrp="1"/>
          </p:cNvSpPr>
          <p:nvPr>
            <p:ph idx="1"/>
          </p:nvPr>
        </p:nvSpPr>
        <p:spPr>
          <a:xfrm>
            <a:off x="381000" y="990600"/>
            <a:ext cx="8077200" cy="5181600"/>
          </a:xfrm>
        </p:spPr>
        <p:txBody>
          <a:bodyPr>
            <a:normAutofit/>
          </a:bodyPr>
          <a:lstStyle/>
          <a:p>
            <a:pPr marL="0" indent="0" algn="just">
              <a:buNone/>
            </a:pPr>
            <a:r>
              <a:rPr lang="en-US" dirty="0"/>
              <a:t>The employer shall assess the workplace to determine if hazards are present, or are likely to be present, which necessitate the use of PPE. If such hazards are present, or likely to be present, the employer shall </a:t>
            </a:r>
          </a:p>
          <a:p>
            <a:pPr marL="457200" indent="-457200" algn="just">
              <a:buAutoNum type="arabicParenBoth"/>
            </a:pPr>
            <a:r>
              <a:rPr lang="en-US" dirty="0"/>
              <a:t>Select and have each affected employee use the types of PPE that will protect the affected employee from the hazards identified in the hazard assessment, </a:t>
            </a:r>
          </a:p>
          <a:p>
            <a:pPr marL="457200" indent="-457200" algn="just">
              <a:buAutoNum type="arabicParenBoth"/>
            </a:pPr>
            <a:r>
              <a:rPr lang="en-US" dirty="0"/>
              <a:t>Communicate selection decisions to each affected employee</a:t>
            </a:r>
          </a:p>
          <a:p>
            <a:pPr marL="457200" indent="-457200" algn="just">
              <a:buAutoNum type="arabicParenBoth"/>
            </a:pPr>
            <a:r>
              <a:rPr lang="en-US" dirty="0"/>
              <a:t>Select PPE that properly fits each affected employee. The employer shall verify that the required workplace hazard assessment has been performed through a written certification that identifies the workplace evaluated; the person certifying that the evaluation has been performed; the date(s) of the hazard assessment; and which determines the document as a certification of the hazard assessment.</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6B2137D9-BBF6-4659-3350-E6CC2486F7F7}"/>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7D250386-C540-4652-5939-313B101DC3C0}"/>
              </a:ext>
            </a:extLst>
          </p:cNvPr>
          <p:cNvSpPr>
            <a:spLocks noGrp="1"/>
          </p:cNvSpPr>
          <p:nvPr>
            <p:ph type="sldNum" sz="quarter" idx="12"/>
          </p:nvPr>
        </p:nvSpPr>
        <p:spPr/>
        <p:txBody>
          <a:bodyPr/>
          <a:lstStyle/>
          <a:p>
            <a:fld id="{D17E485A-253D-4765-95CC-84E83BD2BECF}" type="slidenum">
              <a:rPr lang="en-US" smtClean="0"/>
              <a:t>40</a:t>
            </a:fld>
            <a:endParaRPr lang="en-US"/>
          </a:p>
        </p:txBody>
      </p:sp>
    </p:spTree>
    <p:extLst>
      <p:ext uri="{BB962C8B-B14F-4D97-AF65-F5344CB8AC3E}">
        <p14:creationId xmlns:p14="http://schemas.microsoft.com/office/powerpoint/2010/main" val="3863423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582168"/>
          </a:xfrm>
        </p:spPr>
        <p:txBody>
          <a:bodyPr>
            <a:normAutofit fontScale="90000"/>
          </a:bodyPr>
          <a:lstStyle/>
          <a:p>
            <a:r>
              <a:rPr lang="en-US" b="1" dirty="0"/>
              <a:t>Training</a:t>
            </a:r>
            <a:endParaRPr lang="en-US" dirty="0"/>
          </a:p>
        </p:txBody>
      </p:sp>
      <p:sp>
        <p:nvSpPr>
          <p:cNvPr id="3" name="Content Placeholder 2"/>
          <p:cNvSpPr>
            <a:spLocks noGrp="1"/>
          </p:cNvSpPr>
          <p:nvPr>
            <p:ph idx="1"/>
          </p:nvPr>
        </p:nvSpPr>
        <p:spPr>
          <a:xfrm>
            <a:off x="685800" y="1066800"/>
            <a:ext cx="8077200" cy="5105400"/>
          </a:xfrm>
        </p:spPr>
        <p:txBody>
          <a:bodyPr>
            <a:normAutofit/>
          </a:bodyPr>
          <a:lstStyle/>
          <a:p>
            <a:pPr marL="0" indent="0" algn="just">
              <a:buNone/>
            </a:pPr>
            <a:r>
              <a:rPr lang="en-US" dirty="0"/>
              <a:t>Each employee shall be trained to know at least the following:</a:t>
            </a:r>
          </a:p>
          <a:p>
            <a:pPr algn="just"/>
            <a:r>
              <a:rPr lang="en-US" dirty="0"/>
              <a:t>When PPE is necessary.</a:t>
            </a:r>
          </a:p>
          <a:p>
            <a:pPr algn="just"/>
            <a:r>
              <a:rPr lang="en-US" dirty="0"/>
              <a:t>What PPE is necessary.</a:t>
            </a:r>
          </a:p>
          <a:p>
            <a:pPr algn="just"/>
            <a:r>
              <a:rPr lang="en-US" dirty="0"/>
              <a:t>How to properly don, doff, adjust, and wear PPE.</a:t>
            </a:r>
          </a:p>
          <a:p>
            <a:pPr algn="just"/>
            <a:r>
              <a:rPr lang="en-US" dirty="0"/>
              <a:t>Limitations of the PPE.</a:t>
            </a:r>
          </a:p>
          <a:p>
            <a:pPr algn="just"/>
            <a:r>
              <a:rPr lang="en-US" dirty="0"/>
              <a:t>Proper care, maintenance and useful life, and disposal of the PPE.</a:t>
            </a:r>
          </a:p>
          <a:p>
            <a:pPr algn="just"/>
            <a:r>
              <a:rPr lang="en-US" dirty="0"/>
              <a:t>Each affected employee shall demonstrate an understanding of the training and the ability to use PPE properly, before being allowed to perform work requiring the use of PPE.</a:t>
            </a:r>
          </a:p>
          <a:p>
            <a:pPr algn="just"/>
            <a:r>
              <a:rPr lang="en-US" dirty="0"/>
              <a:t> When the employer has reason to believe that any affected employee who has already been trained does not have the under-standing and skill required, the employer shall retrain each such employee.</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B326FFC6-233E-0410-26F6-D509BB57F8C2}"/>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EA3DF2B8-8159-5FF2-8E5E-D40A37F9558B}"/>
              </a:ext>
            </a:extLst>
          </p:cNvPr>
          <p:cNvSpPr>
            <a:spLocks noGrp="1"/>
          </p:cNvSpPr>
          <p:nvPr>
            <p:ph type="sldNum" sz="quarter" idx="12"/>
          </p:nvPr>
        </p:nvSpPr>
        <p:spPr/>
        <p:txBody>
          <a:bodyPr/>
          <a:lstStyle/>
          <a:p>
            <a:fld id="{D17E485A-253D-4765-95CC-84E83BD2BECF}" type="slidenum">
              <a:rPr lang="en-US" smtClean="0"/>
              <a:t>41</a:t>
            </a:fld>
            <a:endParaRPr lang="en-US"/>
          </a:p>
        </p:txBody>
      </p:sp>
    </p:spTree>
    <p:extLst>
      <p:ext uri="{BB962C8B-B14F-4D97-AF65-F5344CB8AC3E}">
        <p14:creationId xmlns:p14="http://schemas.microsoft.com/office/powerpoint/2010/main" val="35027802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72196"/>
            <a:ext cx="8382000" cy="1123204"/>
          </a:xfrm>
        </p:spPr>
        <p:txBody>
          <a:bodyPr>
            <a:normAutofit/>
          </a:bodyPr>
          <a:lstStyle/>
          <a:p>
            <a:r>
              <a:rPr lang="en-US" sz="3200" b="1" dirty="0"/>
              <a:t>Respiratory Protection Standard </a:t>
            </a:r>
            <a:r>
              <a:rPr lang="en-US" sz="1800" b="1" dirty="0"/>
              <a:t>(29 CFR 1910.134)</a:t>
            </a:r>
            <a:endParaRPr lang="en-US" sz="3200" dirty="0"/>
          </a:p>
        </p:txBody>
      </p:sp>
      <p:sp>
        <p:nvSpPr>
          <p:cNvPr id="3" name="Content Placeholder 2"/>
          <p:cNvSpPr>
            <a:spLocks noGrp="1"/>
          </p:cNvSpPr>
          <p:nvPr>
            <p:ph idx="1"/>
          </p:nvPr>
        </p:nvSpPr>
        <p:spPr>
          <a:xfrm>
            <a:off x="381000" y="1066800"/>
            <a:ext cx="8077200" cy="5105400"/>
          </a:xfrm>
        </p:spPr>
        <p:txBody>
          <a:bodyPr>
            <a:normAutofit lnSpcReduction="10000"/>
          </a:bodyPr>
          <a:lstStyle/>
          <a:p>
            <a:pPr algn="just"/>
            <a:r>
              <a:rPr lang="en-US" dirty="0"/>
              <a:t>The purpose of the Respiratory Protection Standard is to control those occupational diseases caused by breathing air contaminated with h armful dusts, fogs, fumes, mists, gases, smokes, sprays, or vapors. </a:t>
            </a:r>
          </a:p>
          <a:p>
            <a:pPr algn="just"/>
            <a:r>
              <a:rPr lang="en-US" dirty="0"/>
              <a:t>This shall be accomplished as far as feasible by accepted engineering control measures. </a:t>
            </a:r>
          </a:p>
          <a:p>
            <a:pPr algn="just"/>
            <a:r>
              <a:rPr lang="en-US" dirty="0"/>
              <a:t>When effective engineering control measures are not feasible, or while they are being instituted, appropriate respirators shall be used.</a:t>
            </a:r>
          </a:p>
          <a:p>
            <a:pPr algn="just"/>
            <a:r>
              <a:rPr lang="en-US" dirty="0"/>
              <a:t>Respirators shall be provided by the employer when such equipment is necessary to protect the health of the employee. </a:t>
            </a:r>
          </a:p>
          <a:p>
            <a:pPr algn="just"/>
            <a:r>
              <a:rPr lang="en-US" dirty="0"/>
              <a:t>The employer shall provide the respirators that are applicable and suitable for the purpose intended. </a:t>
            </a:r>
          </a:p>
          <a:p>
            <a:pPr algn="just"/>
            <a:r>
              <a:rPr lang="en-US" dirty="0"/>
              <a:t>The employer shall be responsible for the establishment and maintenance of a respiratory protection program, which shall include the requirements of this standard.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5847199F-B060-4B57-12BF-F6CE6D0A8B89}"/>
              </a:ext>
            </a:extLst>
          </p:cNvPr>
          <p:cNvSpPr>
            <a:spLocks noGrp="1"/>
          </p:cNvSpPr>
          <p:nvPr>
            <p:ph type="ftr" sz="quarter" idx="11"/>
          </p:nvPr>
        </p:nvSpPr>
        <p:spPr/>
        <p:txBody>
          <a:bodyPr/>
          <a:lstStyle/>
          <a:p>
            <a:r>
              <a:rPr lang="en-US" dirty="0"/>
              <a:t>SAQIB SAEED (</a:t>
            </a:r>
            <a:r>
              <a:rPr lang="en-US" dirty="0" err="1"/>
              <a:t>info@inspiresei.com</a:t>
            </a:r>
            <a:r>
              <a:rPr lang="en-US" dirty="0"/>
              <a:t>)</a:t>
            </a:r>
          </a:p>
        </p:txBody>
      </p:sp>
      <p:sp>
        <p:nvSpPr>
          <p:cNvPr id="6" name="Slide Number Placeholder 5">
            <a:extLst>
              <a:ext uri="{FF2B5EF4-FFF2-40B4-BE49-F238E27FC236}">
                <a16:creationId xmlns:a16="http://schemas.microsoft.com/office/drawing/2014/main" id="{80BB24DD-4E00-06A5-60DF-993206351B04}"/>
              </a:ext>
            </a:extLst>
          </p:cNvPr>
          <p:cNvSpPr>
            <a:spLocks noGrp="1"/>
          </p:cNvSpPr>
          <p:nvPr>
            <p:ph type="sldNum" sz="quarter" idx="12"/>
          </p:nvPr>
        </p:nvSpPr>
        <p:spPr/>
        <p:txBody>
          <a:bodyPr/>
          <a:lstStyle/>
          <a:p>
            <a:fld id="{D17E485A-253D-4765-95CC-84E83BD2BECF}" type="slidenum">
              <a:rPr lang="en-US" smtClean="0"/>
              <a:t>42</a:t>
            </a:fld>
            <a:endParaRPr lang="en-US"/>
          </a:p>
        </p:txBody>
      </p:sp>
    </p:spTree>
    <p:extLst>
      <p:ext uri="{BB962C8B-B14F-4D97-AF65-F5344CB8AC3E}">
        <p14:creationId xmlns:p14="http://schemas.microsoft.com/office/powerpoint/2010/main" val="40245054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381000"/>
          </a:xfrm>
        </p:spPr>
        <p:txBody>
          <a:bodyPr>
            <a:normAutofit fontScale="90000"/>
          </a:bodyPr>
          <a:lstStyle/>
          <a:p>
            <a:r>
              <a:rPr lang="en-US" b="1" dirty="0"/>
              <a:t>Definitions</a:t>
            </a:r>
            <a:endParaRPr lang="en-US" dirty="0"/>
          </a:p>
        </p:txBody>
      </p:sp>
      <p:sp>
        <p:nvSpPr>
          <p:cNvPr id="3" name="Content Placeholder 2"/>
          <p:cNvSpPr>
            <a:spLocks noGrp="1"/>
          </p:cNvSpPr>
          <p:nvPr>
            <p:ph idx="1"/>
          </p:nvPr>
        </p:nvSpPr>
        <p:spPr>
          <a:xfrm>
            <a:off x="228600" y="756934"/>
            <a:ext cx="8228351" cy="5415266"/>
          </a:xfrm>
        </p:spPr>
        <p:txBody>
          <a:bodyPr>
            <a:noAutofit/>
          </a:bodyPr>
          <a:lstStyle/>
          <a:p>
            <a:pPr marL="0" indent="0" algn="just">
              <a:buNone/>
            </a:pPr>
            <a:r>
              <a:rPr lang="en-US" sz="1600" b="1" i="1" dirty="0"/>
              <a:t>Air-purifying respirator </a:t>
            </a:r>
            <a:r>
              <a:rPr lang="en-US" sz="1600" dirty="0"/>
              <a:t>means a respirator with an air-purifying filter, cartridge, or canister that removes specific air contaminants by passing ambient air through the air-purifying element.</a:t>
            </a:r>
          </a:p>
          <a:p>
            <a:pPr marL="0" indent="0" algn="just">
              <a:buNone/>
            </a:pPr>
            <a:r>
              <a:rPr lang="en-US" sz="1600" b="1" i="1" dirty="0"/>
              <a:t>Assigned protection</a:t>
            </a:r>
            <a:r>
              <a:rPr lang="en-US" sz="1600" i="1" dirty="0"/>
              <a:t> factor </a:t>
            </a:r>
            <a:r>
              <a:rPr lang="en-US" sz="1600" dirty="0"/>
              <a:t>means the protection factor assigned to the respirator type.</a:t>
            </a:r>
          </a:p>
          <a:p>
            <a:pPr marL="0" indent="0" algn="just">
              <a:buNone/>
            </a:pPr>
            <a:r>
              <a:rPr lang="en-US" sz="1600" b="1" i="1" dirty="0"/>
              <a:t>Atmosphere-supplying respirator </a:t>
            </a:r>
            <a:r>
              <a:rPr lang="en-US" sz="1600" dirty="0"/>
              <a:t>means a respirator that supplies the respirator user with breathing air from a source independent of the ambient atmosphere and includes supplied-air respirators and self-contained breathing apparatus units.</a:t>
            </a:r>
          </a:p>
          <a:p>
            <a:pPr marL="0" indent="0" algn="just">
              <a:buNone/>
            </a:pPr>
            <a:r>
              <a:rPr lang="en-US" sz="1600" b="1" i="1" dirty="0"/>
              <a:t>Fit test </a:t>
            </a:r>
            <a:r>
              <a:rPr lang="en-US" sz="1600" dirty="0"/>
              <a:t>means the use of a protocol to qualitatively or quantitatively evaluate the fit of a respirator on an individual.</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8918" y="6100172"/>
            <a:ext cx="538033" cy="732035"/>
          </a:xfrm>
          <a:prstGeom prst="rect">
            <a:avLst/>
          </a:prstGeom>
        </p:spPr>
      </p:pic>
      <p:sp>
        <p:nvSpPr>
          <p:cNvPr id="5" name="Footer Placeholder 4">
            <a:extLst>
              <a:ext uri="{FF2B5EF4-FFF2-40B4-BE49-F238E27FC236}">
                <a16:creationId xmlns:a16="http://schemas.microsoft.com/office/drawing/2014/main" id="{557B6C9E-7B75-16F8-A460-4A651823BA8E}"/>
              </a:ext>
            </a:extLst>
          </p:cNvPr>
          <p:cNvSpPr>
            <a:spLocks noGrp="1"/>
          </p:cNvSpPr>
          <p:nvPr>
            <p:ph type="ftr" sz="quarter" idx="11"/>
          </p:nvPr>
        </p:nvSpPr>
        <p:spPr/>
        <p:txBody>
          <a:bodyPr/>
          <a:lstStyle/>
          <a:p>
            <a:r>
              <a:rPr lang="en-US"/>
              <a:t>SAQIB SAEED (info@inspiresei.com)</a:t>
            </a:r>
          </a:p>
        </p:txBody>
      </p:sp>
      <p:pic>
        <p:nvPicPr>
          <p:cNvPr id="1026" name="Picture 2" descr="3M™ Half Facepiece 6000 Series, Reusable Air-Purifying Respirator (APR)">
            <a:extLst>
              <a:ext uri="{FF2B5EF4-FFF2-40B4-BE49-F238E27FC236}">
                <a16:creationId xmlns:a16="http://schemas.microsoft.com/office/drawing/2014/main" id="{FBE17D2D-E74D-2FF0-922A-E25765A60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158" y="3810000"/>
            <a:ext cx="2119200" cy="2119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SA Airline Respirators | MSA Safety | United States">
            <a:extLst>
              <a:ext uri="{FF2B5EF4-FFF2-40B4-BE49-F238E27FC236}">
                <a16:creationId xmlns:a16="http://schemas.microsoft.com/office/drawing/2014/main" id="{6A91B19C-E1D4-BFAC-F5D7-A1CB1A2BF2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566522"/>
            <a:ext cx="3187076" cy="317910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92454CEE-0DC7-5CC4-70E4-100E938C8803}"/>
              </a:ext>
            </a:extLst>
          </p:cNvPr>
          <p:cNvSpPr>
            <a:spLocks noGrp="1"/>
          </p:cNvSpPr>
          <p:nvPr>
            <p:ph type="sldNum" sz="quarter" idx="12"/>
          </p:nvPr>
        </p:nvSpPr>
        <p:spPr/>
        <p:txBody>
          <a:bodyPr/>
          <a:lstStyle/>
          <a:p>
            <a:fld id="{D17E485A-253D-4765-95CC-84E83BD2BECF}" type="slidenum">
              <a:rPr lang="en-US" smtClean="0"/>
              <a:t>43</a:t>
            </a:fld>
            <a:endParaRPr lang="en-US"/>
          </a:p>
        </p:txBody>
      </p:sp>
    </p:spTree>
    <p:extLst>
      <p:ext uri="{BB962C8B-B14F-4D97-AF65-F5344CB8AC3E}">
        <p14:creationId xmlns:p14="http://schemas.microsoft.com/office/powerpoint/2010/main" val="98229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381000"/>
          </a:xfrm>
        </p:spPr>
        <p:txBody>
          <a:bodyPr>
            <a:normAutofit fontScale="90000"/>
          </a:bodyPr>
          <a:lstStyle/>
          <a:p>
            <a:r>
              <a:rPr lang="en-US" b="1" dirty="0"/>
              <a:t>Definitions</a:t>
            </a:r>
            <a:endParaRPr lang="en-US" dirty="0"/>
          </a:p>
        </p:txBody>
      </p:sp>
      <p:sp>
        <p:nvSpPr>
          <p:cNvPr id="3" name="Content Placeholder 2"/>
          <p:cNvSpPr>
            <a:spLocks noGrp="1"/>
          </p:cNvSpPr>
          <p:nvPr>
            <p:ph idx="1"/>
          </p:nvPr>
        </p:nvSpPr>
        <p:spPr>
          <a:xfrm>
            <a:off x="228600" y="756934"/>
            <a:ext cx="8610600" cy="5415266"/>
          </a:xfrm>
        </p:spPr>
        <p:txBody>
          <a:bodyPr>
            <a:noAutofit/>
          </a:bodyPr>
          <a:lstStyle/>
          <a:p>
            <a:pPr marL="0" indent="0" algn="just">
              <a:buNone/>
            </a:pPr>
            <a:r>
              <a:rPr lang="en-US" sz="1600" b="1" i="1" dirty="0"/>
              <a:t>Powered air-purifying respirator </a:t>
            </a:r>
            <a:r>
              <a:rPr lang="en-US" sz="1600" dirty="0"/>
              <a:t>means an air-purifying respirator that uses a blower to force the ambient air through air-purifying elements to the inlet covering.</a:t>
            </a:r>
          </a:p>
          <a:p>
            <a:pPr marL="0" indent="0" algn="just">
              <a:buNone/>
            </a:pPr>
            <a:r>
              <a:rPr lang="en-US" sz="1600" b="1" i="1" dirty="0"/>
              <a:t>Qualitative fit test </a:t>
            </a:r>
            <a:r>
              <a:rPr lang="en-US" sz="1600" dirty="0"/>
              <a:t>means a pass/fail test to assess the adequacy of respirator fit that relies on the individual’s response to the test agent.</a:t>
            </a:r>
          </a:p>
          <a:p>
            <a:pPr marL="0" indent="0" algn="just">
              <a:buNone/>
            </a:pPr>
            <a:r>
              <a:rPr lang="en-US" sz="1600" b="1" i="1" dirty="0"/>
              <a:t>Quantitative fit test </a:t>
            </a:r>
            <a:r>
              <a:rPr lang="en-US" sz="1600" dirty="0"/>
              <a:t>means an assessment of the adequacy of respirator fit by numerically measuring the amount of leakage into the respirator.</a:t>
            </a:r>
          </a:p>
          <a:p>
            <a:pPr marL="0" indent="0" algn="just">
              <a:buNone/>
            </a:pPr>
            <a:r>
              <a:rPr lang="en-US" sz="1600" b="1" i="1" dirty="0"/>
              <a:t>Self-contained breathing apparatus </a:t>
            </a:r>
            <a:r>
              <a:rPr lang="en-US" sz="1600" dirty="0"/>
              <a:t>means an atmosphere-supplying respirator for which the breathing air source is designed to be carried by the user.</a:t>
            </a:r>
            <a:r>
              <a:rPr lang="en-US" sz="1600" i="1" dirty="0"/>
              <a:t> </a:t>
            </a:r>
          </a:p>
          <a:p>
            <a:pPr marL="0" indent="0" algn="just">
              <a:buNone/>
            </a:pPr>
            <a:r>
              <a:rPr lang="en-US" sz="1600" b="1" i="1" dirty="0"/>
              <a:t>Supplied-air respirator </a:t>
            </a:r>
            <a:r>
              <a:rPr lang="en-US" sz="1600" b="1" dirty="0"/>
              <a:t>or airline respirator </a:t>
            </a:r>
            <a:r>
              <a:rPr lang="en-US" sz="1600" dirty="0"/>
              <a:t>means an atmosphere- supplying respirator for which the source of breathing air is not designed to be carried by the user.</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8918" y="6100172"/>
            <a:ext cx="538033" cy="732035"/>
          </a:xfrm>
          <a:prstGeom prst="rect">
            <a:avLst/>
          </a:prstGeom>
        </p:spPr>
      </p:pic>
      <p:sp>
        <p:nvSpPr>
          <p:cNvPr id="5" name="Footer Placeholder 4">
            <a:extLst>
              <a:ext uri="{FF2B5EF4-FFF2-40B4-BE49-F238E27FC236}">
                <a16:creationId xmlns:a16="http://schemas.microsoft.com/office/drawing/2014/main" id="{557B6C9E-7B75-16F8-A460-4A651823BA8E}"/>
              </a:ext>
            </a:extLst>
          </p:cNvPr>
          <p:cNvSpPr>
            <a:spLocks noGrp="1"/>
          </p:cNvSpPr>
          <p:nvPr>
            <p:ph type="ftr" sz="quarter" idx="11"/>
          </p:nvPr>
        </p:nvSpPr>
        <p:spPr/>
        <p:txBody>
          <a:bodyPr/>
          <a:lstStyle/>
          <a:p>
            <a:r>
              <a:rPr lang="en-US"/>
              <a:t>SAQIB SAEED (info@inspiresei.com)</a:t>
            </a:r>
          </a:p>
        </p:txBody>
      </p:sp>
      <p:pic>
        <p:nvPicPr>
          <p:cNvPr id="2054" name="Picture 6" descr="Amazon.com: Dräger X-plore 8500 Powered Air-Purifying Respirator PAPR Kit  with Robust Head Protection for Tough Workplaces : Clothing, Shoes &amp; Jewelry">
            <a:extLst>
              <a:ext uri="{FF2B5EF4-FFF2-40B4-BE49-F238E27FC236}">
                <a16:creationId xmlns:a16="http://schemas.microsoft.com/office/drawing/2014/main" id="{5AE3C52D-6697-83AE-BCAF-5987BE7F6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492" y="4036548"/>
            <a:ext cx="2054225" cy="205612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reathing Apparatus">
            <a:extLst>
              <a:ext uri="{FF2B5EF4-FFF2-40B4-BE49-F238E27FC236}">
                <a16:creationId xmlns:a16="http://schemas.microsoft.com/office/drawing/2014/main" id="{2138BA69-E542-2C4D-61D2-7362AF1319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60" t="6500" r="14000" b="4999"/>
          <a:stretch/>
        </p:blipFill>
        <p:spPr bwMode="auto">
          <a:xfrm>
            <a:off x="3383768" y="3816458"/>
            <a:ext cx="2035279" cy="282145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irline Respirators: Airline Respirator System | PK Safety">
            <a:extLst>
              <a:ext uri="{FF2B5EF4-FFF2-40B4-BE49-F238E27FC236}">
                <a16:creationId xmlns:a16="http://schemas.microsoft.com/office/drawing/2014/main" id="{832FFDAA-91B4-03D4-3651-B5AEC1ED07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3600" b="26000"/>
          <a:stretch/>
        </p:blipFill>
        <p:spPr bwMode="auto">
          <a:xfrm>
            <a:off x="5670445" y="4036548"/>
            <a:ext cx="3175000"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909B724-5464-4AE1-E4ED-286C52B54C67}"/>
              </a:ext>
            </a:extLst>
          </p:cNvPr>
          <p:cNvSpPr>
            <a:spLocks noGrp="1"/>
          </p:cNvSpPr>
          <p:nvPr>
            <p:ph type="sldNum" sz="quarter" idx="12"/>
          </p:nvPr>
        </p:nvSpPr>
        <p:spPr/>
        <p:txBody>
          <a:bodyPr/>
          <a:lstStyle/>
          <a:p>
            <a:fld id="{D17E485A-253D-4765-95CC-84E83BD2BECF}" type="slidenum">
              <a:rPr lang="en-US" smtClean="0"/>
              <a:t>44</a:t>
            </a:fld>
            <a:endParaRPr lang="en-US"/>
          </a:p>
        </p:txBody>
      </p:sp>
    </p:spTree>
    <p:extLst>
      <p:ext uri="{BB962C8B-B14F-4D97-AF65-F5344CB8AC3E}">
        <p14:creationId xmlns:p14="http://schemas.microsoft.com/office/powerpoint/2010/main" val="1768497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582168"/>
          </a:xfrm>
        </p:spPr>
        <p:txBody>
          <a:bodyPr>
            <a:normAutofit fontScale="90000"/>
          </a:bodyPr>
          <a:lstStyle/>
          <a:p>
            <a:r>
              <a:rPr lang="en-US" b="1" dirty="0"/>
              <a:t>Respiratory Protection Program</a:t>
            </a:r>
            <a:endParaRPr lang="en-US" dirty="0"/>
          </a:p>
        </p:txBody>
      </p:sp>
      <p:sp>
        <p:nvSpPr>
          <p:cNvPr id="3" name="Content Placeholder 2"/>
          <p:cNvSpPr>
            <a:spLocks noGrp="1"/>
          </p:cNvSpPr>
          <p:nvPr>
            <p:ph idx="1"/>
          </p:nvPr>
        </p:nvSpPr>
        <p:spPr>
          <a:xfrm>
            <a:off x="457200" y="1066800"/>
            <a:ext cx="8305800" cy="5105400"/>
          </a:xfrm>
        </p:spPr>
        <p:txBody>
          <a:bodyPr>
            <a:normAutofit/>
          </a:bodyPr>
          <a:lstStyle/>
          <a:p>
            <a:pPr marL="0" indent="0" algn="just">
              <a:buNone/>
            </a:pPr>
            <a:r>
              <a:rPr lang="en-US" sz="2400" dirty="0"/>
              <a:t>The employer shall include in the written program the following information:</a:t>
            </a:r>
          </a:p>
          <a:p>
            <a:pPr lvl="1" algn="just"/>
            <a:r>
              <a:rPr lang="en-US" sz="2000" dirty="0"/>
              <a:t>Procedures for selecting respirators for use in the workplace.</a:t>
            </a:r>
          </a:p>
          <a:p>
            <a:pPr lvl="1" algn="just"/>
            <a:r>
              <a:rPr lang="en-US" sz="2000" dirty="0"/>
              <a:t>Medical evaluations of employees required to use respirators.</a:t>
            </a:r>
          </a:p>
          <a:p>
            <a:pPr lvl="1" algn="just"/>
            <a:r>
              <a:rPr lang="en-US" sz="2000" dirty="0"/>
              <a:t>Fit testing procedures.</a:t>
            </a:r>
          </a:p>
          <a:p>
            <a:pPr lvl="1" algn="just"/>
            <a:r>
              <a:rPr lang="en-US" sz="2000" dirty="0"/>
              <a:t>Procedures for proper use of respirators.</a:t>
            </a:r>
          </a:p>
          <a:p>
            <a:pPr lvl="1" algn="just"/>
            <a:r>
              <a:rPr lang="en-US" sz="2000" dirty="0"/>
              <a:t>Procedures and schedules for cleaning, disinfecting, storing, inspecting, repairing, discarding, and otherwise maintaining respirators.</a:t>
            </a:r>
          </a:p>
          <a:p>
            <a:pPr lvl="1" algn="just"/>
            <a:r>
              <a:rPr lang="en-US" sz="2000" dirty="0"/>
              <a:t>Procedures to ensure adequate air quality, quantity, and flow of breathing air for atmosphere-supplying respirators.</a:t>
            </a:r>
          </a:p>
          <a:p>
            <a:pPr lvl="1" algn="just"/>
            <a:r>
              <a:rPr lang="en-US" sz="2000" dirty="0"/>
              <a:t>Training required for respirator usage.</a:t>
            </a:r>
          </a:p>
          <a:p>
            <a:pPr lvl="1" algn="just"/>
            <a:r>
              <a:rPr lang="en-US" sz="2000" dirty="0"/>
              <a:t>Procedures for evaluating the effectiveness of the program.</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7332" y="6018780"/>
            <a:ext cx="540881" cy="735909"/>
          </a:xfrm>
          <a:prstGeom prst="rect">
            <a:avLst/>
          </a:prstGeom>
        </p:spPr>
      </p:pic>
      <p:sp>
        <p:nvSpPr>
          <p:cNvPr id="5" name="Footer Placeholder 4">
            <a:extLst>
              <a:ext uri="{FF2B5EF4-FFF2-40B4-BE49-F238E27FC236}">
                <a16:creationId xmlns:a16="http://schemas.microsoft.com/office/drawing/2014/main" id="{B6C7DD28-F41F-8308-F4C6-27DBB9D6A8A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DC1642FC-8DF2-BFC8-8E27-2E27F6E94525}"/>
              </a:ext>
            </a:extLst>
          </p:cNvPr>
          <p:cNvSpPr>
            <a:spLocks noGrp="1"/>
          </p:cNvSpPr>
          <p:nvPr>
            <p:ph type="sldNum" sz="quarter" idx="12"/>
          </p:nvPr>
        </p:nvSpPr>
        <p:spPr/>
        <p:txBody>
          <a:bodyPr/>
          <a:lstStyle/>
          <a:p>
            <a:fld id="{D17E485A-253D-4765-95CC-84E83BD2BECF}" type="slidenum">
              <a:rPr lang="en-US" smtClean="0"/>
              <a:t>45</a:t>
            </a:fld>
            <a:endParaRPr lang="en-US"/>
          </a:p>
        </p:txBody>
      </p:sp>
    </p:spTree>
    <p:extLst>
      <p:ext uri="{BB962C8B-B14F-4D97-AF65-F5344CB8AC3E}">
        <p14:creationId xmlns:p14="http://schemas.microsoft.com/office/powerpoint/2010/main" val="609613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924800" cy="457200"/>
          </a:xfrm>
        </p:spPr>
        <p:txBody>
          <a:bodyPr>
            <a:normAutofit fontScale="90000"/>
          </a:bodyPr>
          <a:lstStyle/>
          <a:p>
            <a:r>
              <a:rPr lang="en-US" b="1" dirty="0"/>
              <a:t>Training and Information</a:t>
            </a:r>
            <a:endParaRPr lang="en-US" dirty="0"/>
          </a:p>
        </p:txBody>
      </p:sp>
      <p:sp>
        <p:nvSpPr>
          <p:cNvPr id="3" name="Content Placeholder 2"/>
          <p:cNvSpPr>
            <a:spLocks noGrp="1"/>
          </p:cNvSpPr>
          <p:nvPr>
            <p:ph idx="1"/>
          </p:nvPr>
        </p:nvSpPr>
        <p:spPr>
          <a:xfrm>
            <a:off x="533400" y="914400"/>
            <a:ext cx="8229600" cy="5257800"/>
          </a:xfrm>
        </p:spPr>
        <p:txBody>
          <a:bodyPr>
            <a:normAutofit lnSpcReduction="10000"/>
          </a:bodyPr>
          <a:lstStyle/>
          <a:p>
            <a:pPr marL="0" indent="0" algn="just">
              <a:buNone/>
            </a:pPr>
            <a:r>
              <a:rPr lang="en-US" sz="2400" dirty="0"/>
              <a:t>The training must be comprehensive, must be understandable, and must </a:t>
            </a:r>
            <a:r>
              <a:rPr lang="en-US" sz="2400" b="1" dirty="0"/>
              <a:t>recur annually</a:t>
            </a:r>
            <a:r>
              <a:rPr lang="en-US" sz="2400" dirty="0"/>
              <a:t>, and more often, if necessary. </a:t>
            </a:r>
          </a:p>
          <a:p>
            <a:pPr marL="0" indent="0" algn="just">
              <a:buNone/>
            </a:pPr>
            <a:r>
              <a:rPr lang="en-US" sz="2400" dirty="0"/>
              <a:t>Training must ensure that each employee can demonstrate knowledge and understanding of the topic, and include the following:</a:t>
            </a:r>
          </a:p>
          <a:p>
            <a:pPr lvl="1" algn="just"/>
            <a:r>
              <a:rPr lang="en-US" sz="2000" dirty="0"/>
              <a:t>Why respirator protection is necessary and how improper wearing or use can compromise the protection received;</a:t>
            </a:r>
          </a:p>
          <a:p>
            <a:pPr lvl="1" algn="just"/>
            <a:r>
              <a:rPr lang="en-US" sz="2000" dirty="0"/>
              <a:t>Limitations and capabilities of the respirator and cartridge (filter);</a:t>
            </a:r>
          </a:p>
          <a:p>
            <a:pPr lvl="1" algn="just"/>
            <a:r>
              <a:rPr lang="en-US" sz="2000" dirty="0"/>
              <a:t>Inspection and maintenance procedures;</a:t>
            </a:r>
          </a:p>
          <a:p>
            <a:pPr lvl="1" algn="just"/>
            <a:r>
              <a:rPr lang="en-US" sz="2000" dirty="0"/>
              <a:t>Cleaning, disinfecting, and storage procedures;</a:t>
            </a:r>
          </a:p>
          <a:p>
            <a:pPr lvl="1" algn="just"/>
            <a:r>
              <a:rPr lang="en-US" sz="2000" dirty="0"/>
              <a:t>Proper wear of the respirator.</a:t>
            </a:r>
          </a:p>
          <a:p>
            <a:pPr marL="0" indent="0" algn="just">
              <a:buNone/>
            </a:pPr>
            <a:r>
              <a:rPr lang="en-US" sz="2400" b="1" dirty="0"/>
              <a:t>Retraining shall be administered annually</a:t>
            </a:r>
            <a:r>
              <a:rPr lang="en-US" sz="2400" dirty="0"/>
              <a:t>, or when a new process or procedure is implemented that the employee has not been previously trained.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2789" y="6019800"/>
            <a:ext cx="545507" cy="742204"/>
          </a:xfrm>
          <a:prstGeom prst="rect">
            <a:avLst/>
          </a:prstGeom>
        </p:spPr>
      </p:pic>
      <p:sp>
        <p:nvSpPr>
          <p:cNvPr id="5" name="Footer Placeholder 4">
            <a:extLst>
              <a:ext uri="{FF2B5EF4-FFF2-40B4-BE49-F238E27FC236}">
                <a16:creationId xmlns:a16="http://schemas.microsoft.com/office/drawing/2014/main" id="{EC67EA8C-D2CB-63D5-4F65-B6A4BE1B881F}"/>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16300E8C-F18B-7504-EE81-90CE9B0975F3}"/>
              </a:ext>
            </a:extLst>
          </p:cNvPr>
          <p:cNvSpPr>
            <a:spLocks noGrp="1"/>
          </p:cNvSpPr>
          <p:nvPr>
            <p:ph type="sldNum" sz="quarter" idx="12"/>
          </p:nvPr>
        </p:nvSpPr>
        <p:spPr/>
        <p:txBody>
          <a:bodyPr/>
          <a:lstStyle/>
          <a:p>
            <a:fld id="{D17E485A-253D-4765-95CC-84E83BD2BECF}" type="slidenum">
              <a:rPr lang="en-US" smtClean="0"/>
              <a:t>46</a:t>
            </a:fld>
            <a:endParaRPr lang="en-US"/>
          </a:p>
        </p:txBody>
      </p:sp>
    </p:spTree>
    <p:extLst>
      <p:ext uri="{BB962C8B-B14F-4D97-AF65-F5344CB8AC3E}">
        <p14:creationId xmlns:p14="http://schemas.microsoft.com/office/powerpoint/2010/main" val="32836271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7924800" cy="922004"/>
          </a:xfrm>
        </p:spPr>
        <p:txBody>
          <a:bodyPr>
            <a:normAutofit fontScale="90000"/>
          </a:bodyPr>
          <a:lstStyle/>
          <a:p>
            <a:r>
              <a:rPr lang="en-US" sz="4800" b="1" dirty="0"/>
              <a:t>Fall Protection Standard </a:t>
            </a:r>
            <a:br>
              <a:rPr lang="en-US" sz="4800" b="1" dirty="0"/>
            </a:br>
            <a:r>
              <a:rPr lang="en-US" sz="2700" b="1" dirty="0"/>
              <a:t>(29 CFR 1926.500–503) (Subpart M)</a:t>
            </a:r>
            <a:endParaRPr lang="en-US" sz="4800" dirty="0"/>
          </a:p>
        </p:txBody>
      </p:sp>
      <p:sp>
        <p:nvSpPr>
          <p:cNvPr id="3" name="Content Placeholder 2"/>
          <p:cNvSpPr>
            <a:spLocks noGrp="1"/>
          </p:cNvSpPr>
          <p:nvPr>
            <p:ph idx="1"/>
          </p:nvPr>
        </p:nvSpPr>
        <p:spPr>
          <a:xfrm>
            <a:off x="838200" y="1752600"/>
            <a:ext cx="7620000" cy="4419600"/>
          </a:xfrm>
        </p:spPr>
        <p:txBody>
          <a:bodyPr>
            <a:normAutofit/>
          </a:bodyPr>
          <a:lstStyle/>
          <a:p>
            <a:pPr marL="0" indent="0" algn="just">
              <a:buNone/>
            </a:pPr>
            <a:r>
              <a:rPr lang="en-US" sz="2400" dirty="0"/>
              <a:t>This standard sets forth the requirements and criteria for fall protection in construction work areas covered by this standard. </a:t>
            </a:r>
          </a:p>
          <a:p>
            <a:pPr marL="0" indent="0" algn="just">
              <a:buNone/>
            </a:pPr>
            <a:r>
              <a:rPr lang="en-US" sz="2400" b="1" dirty="0"/>
              <a:t>Exception:</a:t>
            </a:r>
            <a:r>
              <a:rPr lang="en-US" sz="2400" dirty="0"/>
              <a:t> The provisions of this standard do not apply when employees are making inspection, investigation, or assessment of workplace conditions prior to the actual start of construction work or after all construction work has been completed.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90FA5600-6CA5-C494-9323-9955FCE3BB97}"/>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58D7CB94-7A7F-C2B7-EF43-1F3D747CD65D}"/>
              </a:ext>
            </a:extLst>
          </p:cNvPr>
          <p:cNvSpPr>
            <a:spLocks noGrp="1"/>
          </p:cNvSpPr>
          <p:nvPr>
            <p:ph type="sldNum" sz="quarter" idx="12"/>
          </p:nvPr>
        </p:nvSpPr>
        <p:spPr/>
        <p:txBody>
          <a:bodyPr/>
          <a:lstStyle/>
          <a:p>
            <a:fld id="{D17E485A-253D-4765-95CC-84E83BD2BECF}" type="slidenum">
              <a:rPr lang="en-US" smtClean="0"/>
              <a:t>47</a:t>
            </a:fld>
            <a:endParaRPr lang="en-US"/>
          </a:p>
        </p:txBody>
      </p:sp>
    </p:spTree>
    <p:extLst>
      <p:ext uri="{BB962C8B-B14F-4D97-AF65-F5344CB8AC3E}">
        <p14:creationId xmlns:p14="http://schemas.microsoft.com/office/powerpoint/2010/main" val="39895968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0675"/>
            <a:ext cx="8077200" cy="365125"/>
          </a:xfrm>
        </p:spPr>
        <p:txBody>
          <a:bodyPr>
            <a:normAutofit fontScale="90000"/>
          </a:bodyPr>
          <a:lstStyle/>
          <a:p>
            <a:r>
              <a:rPr lang="en-US" b="1" dirty="0"/>
              <a:t>Definitions</a:t>
            </a:r>
            <a:endParaRPr lang="en-US" dirty="0"/>
          </a:p>
        </p:txBody>
      </p:sp>
      <p:sp>
        <p:nvSpPr>
          <p:cNvPr id="3" name="Content Placeholder 2"/>
          <p:cNvSpPr>
            <a:spLocks noGrp="1"/>
          </p:cNvSpPr>
          <p:nvPr>
            <p:ph idx="1"/>
          </p:nvPr>
        </p:nvSpPr>
        <p:spPr>
          <a:xfrm>
            <a:off x="381000" y="838200"/>
            <a:ext cx="8077200" cy="5334000"/>
          </a:xfrm>
        </p:spPr>
        <p:txBody>
          <a:bodyPr>
            <a:normAutofit/>
          </a:bodyPr>
          <a:lstStyle/>
          <a:p>
            <a:pPr marL="0" indent="0" algn="just">
              <a:buNone/>
            </a:pPr>
            <a:r>
              <a:rPr lang="en-US" sz="1600" b="1" i="1" dirty="0"/>
              <a:t>Anchorage</a:t>
            </a:r>
            <a:r>
              <a:rPr lang="en-US" sz="1600" i="1" dirty="0"/>
              <a:t> </a:t>
            </a:r>
            <a:r>
              <a:rPr lang="en-US" sz="1600" dirty="0"/>
              <a:t>means a secure point of attachment for lifelines, lanyards, or deceleration devices. Anchorage points must be rated to 5,000 </a:t>
            </a:r>
            <a:r>
              <a:rPr lang="en-US" sz="1600" dirty="0" err="1"/>
              <a:t>lb</a:t>
            </a:r>
            <a:r>
              <a:rPr lang="en-US" sz="1600" dirty="0"/>
              <a:t> per person attached.</a:t>
            </a:r>
          </a:p>
          <a:p>
            <a:pPr marL="0" indent="0" algn="just">
              <a:buNone/>
            </a:pPr>
            <a:r>
              <a:rPr lang="en-US" sz="1600" b="1" i="1" dirty="0"/>
              <a:t>Body harness </a:t>
            </a:r>
            <a:r>
              <a:rPr lang="en-US" sz="1600" dirty="0"/>
              <a:t>means straps that may be secured about the employee in a manner that will distribute the fall arrest forces over at least the thighs, pelvis, waist, chest, and shoulders with means for attaching it to other components of a personal fall arrest system.</a:t>
            </a:r>
          </a:p>
          <a:p>
            <a:pPr marL="0" indent="0" algn="just">
              <a:buNone/>
            </a:pPr>
            <a:r>
              <a:rPr lang="en-US" sz="1600" b="1" i="1" dirty="0"/>
              <a:t>Connector</a:t>
            </a:r>
            <a:r>
              <a:rPr lang="en-US" sz="1600" i="1" dirty="0"/>
              <a:t> </a:t>
            </a:r>
            <a:r>
              <a:rPr lang="en-US" sz="1600" dirty="0"/>
              <a:t>means a device that is used to couple parts of the personal fall arrest system and positioning device systems together.</a:t>
            </a:r>
          </a:p>
          <a:p>
            <a:pPr marL="0" indent="0" algn="just">
              <a:buNone/>
            </a:pPr>
            <a:r>
              <a:rPr lang="en-US" sz="1600" b="1" i="1" dirty="0"/>
              <a:t>Controlled access zone </a:t>
            </a:r>
            <a:r>
              <a:rPr lang="en-US" sz="1600" dirty="0"/>
              <a:t>means an area in which certain work may take place without the use of guardrail systems, personal fall arrest systems, or safety net systems and access to the zone is controlled.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9BE9AA69-621C-4692-F5E2-477E91D05C34}"/>
              </a:ext>
            </a:extLst>
          </p:cNvPr>
          <p:cNvSpPr>
            <a:spLocks noGrp="1"/>
          </p:cNvSpPr>
          <p:nvPr>
            <p:ph type="ftr" sz="quarter" idx="11"/>
          </p:nvPr>
        </p:nvSpPr>
        <p:spPr/>
        <p:txBody>
          <a:bodyPr/>
          <a:lstStyle/>
          <a:p>
            <a:r>
              <a:rPr lang="en-US"/>
              <a:t>SAQIB SAEED (info@inspiresei.com)</a:t>
            </a:r>
          </a:p>
        </p:txBody>
      </p:sp>
      <p:pic>
        <p:nvPicPr>
          <p:cNvPr id="3074" name="Picture 2" descr="HSE Professionals : Fall Protection and Prevention">
            <a:extLst>
              <a:ext uri="{FF2B5EF4-FFF2-40B4-BE49-F238E27FC236}">
                <a16:creationId xmlns:a16="http://schemas.microsoft.com/office/drawing/2014/main" id="{01C2EBE6-3163-81AF-9777-DC6D329C90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2772" y="3651445"/>
            <a:ext cx="3048000" cy="2997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ersonal Fall Arrest Systems (PFAS) | Environmental Health and Safety |  Virginia Tech">
            <a:extLst>
              <a:ext uri="{FF2B5EF4-FFF2-40B4-BE49-F238E27FC236}">
                <a16:creationId xmlns:a16="http://schemas.microsoft.com/office/drawing/2014/main" id="{67D3C1EC-AF82-0DF3-B0AB-90B8D3FC7F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691" t="7384" r="35604"/>
          <a:stretch/>
        </p:blipFill>
        <p:spPr bwMode="auto">
          <a:xfrm>
            <a:off x="6670048" y="4143115"/>
            <a:ext cx="579216" cy="2481796"/>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4C44FB78-1694-4ED6-A068-806ABF4BFCC8}"/>
              </a:ext>
            </a:extLst>
          </p:cNvPr>
          <p:cNvSpPr>
            <a:spLocks noGrp="1"/>
          </p:cNvSpPr>
          <p:nvPr>
            <p:ph type="sldNum" sz="quarter" idx="12"/>
          </p:nvPr>
        </p:nvSpPr>
        <p:spPr/>
        <p:txBody>
          <a:bodyPr/>
          <a:lstStyle/>
          <a:p>
            <a:fld id="{D17E485A-253D-4765-95CC-84E83BD2BECF}" type="slidenum">
              <a:rPr lang="en-US" smtClean="0"/>
              <a:t>48</a:t>
            </a:fld>
            <a:endParaRPr lang="en-US"/>
          </a:p>
        </p:txBody>
      </p:sp>
    </p:spTree>
    <p:extLst>
      <p:ext uri="{BB962C8B-B14F-4D97-AF65-F5344CB8AC3E}">
        <p14:creationId xmlns:p14="http://schemas.microsoft.com/office/powerpoint/2010/main" val="23539562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0675"/>
            <a:ext cx="8077200" cy="365125"/>
          </a:xfrm>
        </p:spPr>
        <p:txBody>
          <a:bodyPr>
            <a:normAutofit fontScale="90000"/>
          </a:bodyPr>
          <a:lstStyle/>
          <a:p>
            <a:r>
              <a:rPr lang="en-US" b="1" dirty="0"/>
              <a:t>Definitions</a:t>
            </a:r>
            <a:endParaRPr lang="en-US" dirty="0"/>
          </a:p>
        </p:txBody>
      </p:sp>
      <p:sp>
        <p:nvSpPr>
          <p:cNvPr id="3" name="Content Placeholder 2"/>
          <p:cNvSpPr>
            <a:spLocks noGrp="1"/>
          </p:cNvSpPr>
          <p:nvPr>
            <p:ph idx="1"/>
          </p:nvPr>
        </p:nvSpPr>
        <p:spPr>
          <a:xfrm>
            <a:off x="381000" y="685800"/>
            <a:ext cx="8305800" cy="5486400"/>
          </a:xfrm>
        </p:spPr>
        <p:txBody>
          <a:bodyPr>
            <a:normAutofit/>
          </a:bodyPr>
          <a:lstStyle/>
          <a:p>
            <a:pPr marL="0" indent="0" algn="just">
              <a:buNone/>
            </a:pPr>
            <a:r>
              <a:rPr lang="en-US" sz="1600" b="1" i="1" dirty="0"/>
              <a:t>Deceleration device</a:t>
            </a:r>
            <a:r>
              <a:rPr lang="en-US" sz="1600" i="1" dirty="0"/>
              <a:t> </a:t>
            </a:r>
            <a:r>
              <a:rPr lang="en-US" sz="1600" dirty="0"/>
              <a:t>means any mechanism, such as a rope grab, rip-stitch lanyard, specially woven lanyard, tearing or deforming lanyards, and automatic self-retracting lifelines/lanyards, that serves to </a:t>
            </a:r>
            <a:r>
              <a:rPr lang="en-US" sz="1600" dirty="0" err="1"/>
              <a:t>dissi</a:t>
            </a:r>
            <a:r>
              <a:rPr lang="en-US" sz="1600" dirty="0"/>
              <a:t>-pate a substantial amount of energy during a fall arrest, or otherwise limit the energy imposed on an employee during a fall arrest.</a:t>
            </a:r>
          </a:p>
          <a:p>
            <a:pPr marL="0" indent="0" algn="just">
              <a:buNone/>
            </a:pPr>
            <a:r>
              <a:rPr lang="en-US" sz="1600" b="1" i="1" dirty="0"/>
              <a:t>Deceleration distance </a:t>
            </a:r>
            <a:r>
              <a:rPr lang="en-US" sz="1600" dirty="0"/>
              <a:t>means the additional vertical distance a falling employee travels, excluding lifeline elongation and free fall distance, before stopping, from the point at which the deceleration device begins to operate.</a:t>
            </a:r>
          </a:p>
          <a:p>
            <a:pPr marL="0" indent="0" algn="just">
              <a:buNone/>
            </a:pPr>
            <a:r>
              <a:rPr lang="en-US" sz="1600" b="1" i="1" dirty="0"/>
              <a:t>Free fall </a:t>
            </a:r>
            <a:r>
              <a:rPr lang="en-US" sz="1600" dirty="0"/>
              <a:t>means the act of falling before a personal fall arrest system begins to apply force to arrest the fall.</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6096000"/>
            <a:ext cx="523392" cy="712114"/>
          </a:xfrm>
          <a:prstGeom prst="rect">
            <a:avLst/>
          </a:prstGeom>
        </p:spPr>
      </p:pic>
      <p:sp>
        <p:nvSpPr>
          <p:cNvPr id="5" name="Footer Placeholder 4">
            <a:extLst>
              <a:ext uri="{FF2B5EF4-FFF2-40B4-BE49-F238E27FC236}">
                <a16:creationId xmlns:a16="http://schemas.microsoft.com/office/drawing/2014/main" id="{9BE9AA69-621C-4692-F5E2-477E91D05C34}"/>
              </a:ext>
            </a:extLst>
          </p:cNvPr>
          <p:cNvSpPr>
            <a:spLocks noGrp="1"/>
          </p:cNvSpPr>
          <p:nvPr>
            <p:ph type="ftr" sz="quarter" idx="11"/>
          </p:nvPr>
        </p:nvSpPr>
        <p:spPr>
          <a:xfrm>
            <a:off x="152400" y="6553200"/>
            <a:ext cx="4745736" cy="365125"/>
          </a:xfrm>
        </p:spPr>
        <p:txBody>
          <a:bodyPr/>
          <a:lstStyle/>
          <a:p>
            <a:r>
              <a:rPr lang="en-US" dirty="0"/>
              <a:t>SAQIB SAEED (</a:t>
            </a:r>
            <a:r>
              <a:rPr lang="en-US" dirty="0" err="1"/>
              <a:t>info@inspiresei.com</a:t>
            </a:r>
            <a:r>
              <a:rPr lang="en-US" dirty="0"/>
              <a:t>)</a:t>
            </a:r>
          </a:p>
        </p:txBody>
      </p:sp>
      <p:pic>
        <p:nvPicPr>
          <p:cNvPr id="7" name="Picture 6">
            <a:extLst>
              <a:ext uri="{FF2B5EF4-FFF2-40B4-BE49-F238E27FC236}">
                <a16:creationId xmlns:a16="http://schemas.microsoft.com/office/drawing/2014/main" id="{BAC4A1A3-6242-482E-B79F-A74D97929FC4}"/>
              </a:ext>
            </a:extLst>
          </p:cNvPr>
          <p:cNvPicPr>
            <a:picLocks noChangeAspect="1"/>
          </p:cNvPicPr>
          <p:nvPr/>
        </p:nvPicPr>
        <p:blipFill rotWithShape="1">
          <a:blip r:embed="rId3">
            <a:extLst>
              <a:ext uri="{28A0092B-C50C-407E-A947-70E740481C1C}">
                <a14:useLocalDpi xmlns:a14="http://schemas.microsoft.com/office/drawing/2010/main" val="0"/>
              </a:ext>
            </a:extLst>
          </a:blip>
          <a:srcRect t="32157" r="35294" b="8235"/>
          <a:stretch/>
        </p:blipFill>
        <p:spPr>
          <a:xfrm>
            <a:off x="1325373" y="3018245"/>
            <a:ext cx="6112086" cy="3519080"/>
          </a:xfrm>
          <a:prstGeom prst="rect">
            <a:avLst/>
          </a:prstGeom>
        </p:spPr>
      </p:pic>
      <p:sp>
        <p:nvSpPr>
          <p:cNvPr id="6" name="Slide Number Placeholder 5">
            <a:extLst>
              <a:ext uri="{FF2B5EF4-FFF2-40B4-BE49-F238E27FC236}">
                <a16:creationId xmlns:a16="http://schemas.microsoft.com/office/drawing/2014/main" id="{E33B1B68-2B86-436B-D930-FD22AB6644AE}"/>
              </a:ext>
            </a:extLst>
          </p:cNvPr>
          <p:cNvSpPr>
            <a:spLocks noGrp="1"/>
          </p:cNvSpPr>
          <p:nvPr>
            <p:ph type="sldNum" sz="quarter" idx="12"/>
          </p:nvPr>
        </p:nvSpPr>
        <p:spPr/>
        <p:txBody>
          <a:bodyPr/>
          <a:lstStyle/>
          <a:p>
            <a:fld id="{D17E485A-253D-4765-95CC-84E83BD2BECF}" type="slidenum">
              <a:rPr lang="en-US" smtClean="0"/>
              <a:t>49</a:t>
            </a:fld>
            <a:endParaRPr lang="en-US"/>
          </a:p>
        </p:txBody>
      </p:sp>
    </p:spTree>
    <p:extLst>
      <p:ext uri="{BB962C8B-B14F-4D97-AF65-F5344CB8AC3E}">
        <p14:creationId xmlns:p14="http://schemas.microsoft.com/office/powerpoint/2010/main" val="4200270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82000" cy="5257800"/>
          </a:xfrm>
        </p:spPr>
        <p:txBody>
          <a:bodyPr>
            <a:normAutofit/>
          </a:bodyPr>
          <a:lstStyle/>
          <a:p>
            <a:pPr marL="0" indent="0" algn="just">
              <a:buNone/>
            </a:pPr>
            <a:r>
              <a:rPr lang="en-US" sz="1600" b="1" i="1" dirty="0"/>
              <a:t>Guardrail system </a:t>
            </a:r>
            <a:r>
              <a:rPr lang="en-US" sz="1600" dirty="0"/>
              <a:t>means a barrier erected to prevent employees from falling to lower levels.</a:t>
            </a:r>
          </a:p>
          <a:p>
            <a:pPr marL="0" indent="0" algn="just">
              <a:buNone/>
            </a:pPr>
            <a:r>
              <a:rPr lang="en-US" sz="1600" b="1" i="1" dirty="0"/>
              <a:t>Lanyard </a:t>
            </a:r>
            <a:r>
              <a:rPr lang="en-US" sz="1600" dirty="0"/>
              <a:t>means a flexible line of rope, wire rope, or strap that generally has a connector at each end for connecting the body harness to a deceleration device, lifeline, or anchorage.</a:t>
            </a:r>
          </a:p>
          <a:p>
            <a:pPr marL="0" indent="0" algn="just">
              <a:buNone/>
            </a:pPr>
            <a:r>
              <a:rPr lang="en-US" sz="1600" b="1" i="1" dirty="0"/>
              <a:t>Leading edge </a:t>
            </a:r>
            <a:r>
              <a:rPr lang="en-US" sz="1600" dirty="0"/>
              <a:t>means the edge of a floor, roof, or formwork for a floor or other walking/working surface that changes location as additional floor, roof, decking, or formwork sections are placed, formed, or constructed. A leading edge is considered to be an “unprotected side and edge” during periods when it is not actively and continuously under construction.</a:t>
            </a:r>
          </a:p>
          <a:p>
            <a:pPr algn="just"/>
            <a:endParaRPr lang="en-US" sz="1600"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B44F8F8B-3FEA-EC69-4945-76F0CA6A6104}"/>
              </a:ext>
            </a:extLst>
          </p:cNvPr>
          <p:cNvSpPr>
            <a:spLocks noGrp="1"/>
          </p:cNvSpPr>
          <p:nvPr>
            <p:ph type="ftr" sz="quarter" idx="11"/>
          </p:nvPr>
        </p:nvSpPr>
        <p:spPr/>
        <p:txBody>
          <a:bodyPr/>
          <a:lstStyle/>
          <a:p>
            <a:r>
              <a:rPr lang="en-US"/>
              <a:t>SAQIB SAEED (info@inspiresei.com)</a:t>
            </a:r>
          </a:p>
        </p:txBody>
      </p:sp>
      <p:sp>
        <p:nvSpPr>
          <p:cNvPr id="6" name="Title 1">
            <a:extLst>
              <a:ext uri="{FF2B5EF4-FFF2-40B4-BE49-F238E27FC236}">
                <a16:creationId xmlns:a16="http://schemas.microsoft.com/office/drawing/2014/main" id="{EA716914-F87D-9BAD-7CA2-A54A6BE75559}"/>
              </a:ext>
            </a:extLst>
          </p:cNvPr>
          <p:cNvSpPr>
            <a:spLocks noGrp="1"/>
          </p:cNvSpPr>
          <p:nvPr>
            <p:ph type="title"/>
          </p:nvPr>
        </p:nvSpPr>
        <p:spPr>
          <a:xfrm>
            <a:off x="381000" y="484632"/>
            <a:ext cx="8077200" cy="201168"/>
          </a:xfrm>
        </p:spPr>
        <p:txBody>
          <a:bodyPr>
            <a:normAutofit fontScale="90000"/>
          </a:bodyPr>
          <a:lstStyle/>
          <a:p>
            <a:r>
              <a:rPr lang="en-US" b="1" dirty="0"/>
              <a:t>Definitions</a:t>
            </a:r>
            <a:endParaRPr lang="en-US" dirty="0"/>
          </a:p>
        </p:txBody>
      </p:sp>
      <p:pic>
        <p:nvPicPr>
          <p:cNvPr id="5122" name="Picture 2" descr="What Fall Arrest Lanyard Should I Choose? - Height Dynamics">
            <a:extLst>
              <a:ext uri="{FF2B5EF4-FFF2-40B4-BE49-F238E27FC236}">
                <a16:creationId xmlns:a16="http://schemas.microsoft.com/office/drawing/2014/main" id="{3C03C67A-B99D-2B1E-8612-4396915EB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5" y="3556130"/>
            <a:ext cx="3638550" cy="268417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1976C88-7797-0FB7-C041-2F4983C53CF2}"/>
              </a:ext>
            </a:extLst>
          </p:cNvPr>
          <p:cNvSpPr>
            <a:spLocks noGrp="1"/>
          </p:cNvSpPr>
          <p:nvPr>
            <p:ph type="sldNum" sz="quarter" idx="12"/>
          </p:nvPr>
        </p:nvSpPr>
        <p:spPr/>
        <p:txBody>
          <a:bodyPr/>
          <a:lstStyle/>
          <a:p>
            <a:fld id="{D17E485A-253D-4765-95CC-84E83BD2BECF}" type="slidenum">
              <a:rPr lang="en-US" smtClean="0"/>
              <a:t>50</a:t>
            </a:fld>
            <a:endParaRPr lang="en-US"/>
          </a:p>
        </p:txBody>
      </p:sp>
    </p:spTree>
    <p:extLst>
      <p:ext uri="{BB962C8B-B14F-4D97-AF65-F5344CB8AC3E}">
        <p14:creationId xmlns:p14="http://schemas.microsoft.com/office/powerpoint/2010/main" val="3780035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86968"/>
            <a:ext cx="8382000" cy="5285232"/>
          </a:xfrm>
        </p:spPr>
        <p:txBody>
          <a:bodyPr>
            <a:normAutofit/>
          </a:bodyPr>
          <a:lstStyle/>
          <a:p>
            <a:pPr marL="0" indent="0" algn="just">
              <a:buNone/>
            </a:pPr>
            <a:r>
              <a:rPr lang="en-US" sz="1600" b="1" i="1" dirty="0"/>
              <a:t>Lifeline</a:t>
            </a:r>
            <a:r>
              <a:rPr lang="en-US" sz="1600" i="1" dirty="0"/>
              <a:t> </a:t>
            </a:r>
            <a:r>
              <a:rPr lang="en-US" sz="1600" dirty="0"/>
              <a:t>means a component consisting of a flexible line for connection to an anchorage at one end to hang vertically (vertical lifeline), or for connection to anchorages at both ends to stretch horizontally (horizontal lifeline), and which serves as a means for connecting other components of a personal fall arrest system to the anchorage.</a:t>
            </a:r>
          </a:p>
          <a:p>
            <a:pPr marL="0" indent="0" algn="just">
              <a:buNone/>
            </a:pPr>
            <a:r>
              <a:rPr lang="en-US" sz="1600" b="1" i="1" dirty="0"/>
              <a:t>Personal fall arrest system </a:t>
            </a:r>
            <a:r>
              <a:rPr lang="en-US" sz="1600" dirty="0"/>
              <a:t>means a system used to arrest an employee in a fall from a working level. It consists of an anchorage, connectors, and body harness and may include a lanyard, deceleration device, lifeline, or suitable combinations of these.</a:t>
            </a:r>
          </a:p>
          <a:p>
            <a:pPr marL="0" indent="0" algn="just">
              <a:buNone/>
            </a:pPr>
            <a:r>
              <a:rPr lang="en-US" sz="1600" b="1" i="1" dirty="0"/>
              <a:t>Walking/working surface </a:t>
            </a:r>
            <a:r>
              <a:rPr lang="en-US" sz="1600" dirty="0"/>
              <a:t>means any surface, whether horizontal or vertical, on which an employee walks or works, including, but not limited to, floors, roofs, ramps, bridges, runways, formwork, and concrete reinforcing steel, but not including ladders, vehicles, or trailers, on which employees must be located in order to perform their duties.</a:t>
            </a:r>
          </a:p>
          <a:p>
            <a:pPr algn="just"/>
            <a:endParaRPr lang="en-US" sz="1600"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B44F8F8B-3FEA-EC69-4945-76F0CA6A6104}"/>
              </a:ext>
            </a:extLst>
          </p:cNvPr>
          <p:cNvSpPr>
            <a:spLocks noGrp="1"/>
          </p:cNvSpPr>
          <p:nvPr>
            <p:ph type="ftr" sz="quarter" idx="11"/>
          </p:nvPr>
        </p:nvSpPr>
        <p:spPr/>
        <p:txBody>
          <a:bodyPr/>
          <a:lstStyle/>
          <a:p>
            <a:r>
              <a:rPr lang="en-US"/>
              <a:t>SAQIB SAEED (info@inspiresei.com)</a:t>
            </a:r>
          </a:p>
        </p:txBody>
      </p:sp>
      <p:sp>
        <p:nvSpPr>
          <p:cNvPr id="6" name="Title 1">
            <a:extLst>
              <a:ext uri="{FF2B5EF4-FFF2-40B4-BE49-F238E27FC236}">
                <a16:creationId xmlns:a16="http://schemas.microsoft.com/office/drawing/2014/main" id="{EA716914-F87D-9BAD-7CA2-A54A6BE75559}"/>
              </a:ext>
            </a:extLst>
          </p:cNvPr>
          <p:cNvSpPr>
            <a:spLocks noGrp="1"/>
          </p:cNvSpPr>
          <p:nvPr>
            <p:ph type="title"/>
          </p:nvPr>
        </p:nvSpPr>
        <p:spPr>
          <a:xfrm>
            <a:off x="381000" y="484632"/>
            <a:ext cx="8077200" cy="201168"/>
          </a:xfrm>
        </p:spPr>
        <p:txBody>
          <a:bodyPr>
            <a:normAutofit fontScale="90000"/>
          </a:bodyPr>
          <a:lstStyle/>
          <a:p>
            <a:r>
              <a:rPr lang="en-US" b="1" dirty="0"/>
              <a:t>Definitions</a:t>
            </a:r>
            <a:endParaRPr lang="en-US" dirty="0"/>
          </a:p>
        </p:txBody>
      </p:sp>
      <p:pic>
        <p:nvPicPr>
          <p:cNvPr id="6146" name="Picture 2" descr="Roof Horizontal Lifeline | CAI Safety Systems, Inc.">
            <a:extLst>
              <a:ext uri="{FF2B5EF4-FFF2-40B4-BE49-F238E27FC236}">
                <a16:creationId xmlns:a16="http://schemas.microsoft.com/office/drawing/2014/main" id="{291EA7DB-7CF0-4247-2C6C-AA8B073AF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8362" y="3801495"/>
            <a:ext cx="3043237" cy="283641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VERT-SET 50 Fall Protection System">
            <a:extLst>
              <a:ext uri="{FF2B5EF4-FFF2-40B4-BE49-F238E27FC236}">
                <a16:creationId xmlns:a16="http://schemas.microsoft.com/office/drawing/2014/main" id="{43AB83DC-C5D2-015D-D6D6-0C25FBD47F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14" y="3808534"/>
            <a:ext cx="3462391" cy="213995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53EFDCD-532C-4A0F-59B6-B49E7936B88C}"/>
              </a:ext>
            </a:extLst>
          </p:cNvPr>
          <p:cNvSpPr>
            <a:spLocks noGrp="1"/>
          </p:cNvSpPr>
          <p:nvPr>
            <p:ph type="sldNum" sz="quarter" idx="12"/>
          </p:nvPr>
        </p:nvSpPr>
        <p:spPr/>
        <p:txBody>
          <a:bodyPr/>
          <a:lstStyle/>
          <a:p>
            <a:fld id="{D17E485A-253D-4765-95CC-84E83BD2BECF}" type="slidenum">
              <a:rPr lang="en-US" smtClean="0"/>
              <a:t>51</a:t>
            </a:fld>
            <a:endParaRPr lang="en-US"/>
          </a:p>
        </p:txBody>
      </p:sp>
    </p:spTree>
    <p:extLst>
      <p:ext uri="{BB962C8B-B14F-4D97-AF65-F5344CB8AC3E}">
        <p14:creationId xmlns:p14="http://schemas.microsoft.com/office/powerpoint/2010/main" val="2723622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001000" cy="533400"/>
          </a:xfrm>
        </p:spPr>
        <p:txBody>
          <a:bodyPr>
            <a:normAutofit fontScale="90000"/>
          </a:bodyPr>
          <a:lstStyle/>
          <a:p>
            <a:r>
              <a:rPr lang="en-US" b="1" dirty="0"/>
              <a:t>Duty to Have Fall Protection</a:t>
            </a:r>
            <a:endParaRPr lang="en-US" dirty="0"/>
          </a:p>
        </p:txBody>
      </p:sp>
      <p:sp>
        <p:nvSpPr>
          <p:cNvPr id="3" name="Content Placeholder 2"/>
          <p:cNvSpPr>
            <a:spLocks noGrp="1"/>
          </p:cNvSpPr>
          <p:nvPr>
            <p:ph idx="1"/>
          </p:nvPr>
        </p:nvSpPr>
        <p:spPr>
          <a:xfrm>
            <a:off x="304800" y="914400"/>
            <a:ext cx="8001000" cy="5257800"/>
          </a:xfrm>
        </p:spPr>
        <p:txBody>
          <a:bodyPr>
            <a:normAutofit/>
          </a:bodyPr>
          <a:lstStyle/>
          <a:p>
            <a:pPr algn="just"/>
            <a:r>
              <a:rPr lang="en-US" dirty="0"/>
              <a:t>The employer shall determine if the walking/working surfaces on which its employees are to work have the strength and structural integrity to support employees safely. </a:t>
            </a:r>
          </a:p>
          <a:p>
            <a:pPr algn="just"/>
            <a:r>
              <a:rPr lang="en-US" dirty="0"/>
              <a:t>Employees shall be allowed to work on those surfaces only when the surfaces have the requisite strength and structural integrity.</a:t>
            </a:r>
          </a:p>
          <a:p>
            <a:pPr algn="just"/>
            <a:r>
              <a:rPr lang="en-US" dirty="0"/>
              <a:t>Each employee on a walking/working surface (horizontal and vertical sur-face) with an unprotected side or edge which is 6 ft or more above a lower level shall be protected from falling by the use of guardrail systems, safety net systems, or personal fall arrest system.</a:t>
            </a:r>
            <a:r>
              <a:rPr lang="en-US" b="1" dirty="0"/>
              <a:t> </a:t>
            </a:r>
            <a:endParaRPr lang="en-US" dirty="0"/>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93891AC0-45AF-B16F-BC51-EBD0CBBF4E4D}"/>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C3A7EA6A-ADB5-6BEC-1B74-98B94ECF39A8}"/>
              </a:ext>
            </a:extLst>
          </p:cNvPr>
          <p:cNvSpPr>
            <a:spLocks noGrp="1"/>
          </p:cNvSpPr>
          <p:nvPr>
            <p:ph type="sldNum" sz="quarter" idx="12"/>
          </p:nvPr>
        </p:nvSpPr>
        <p:spPr/>
        <p:txBody>
          <a:bodyPr/>
          <a:lstStyle/>
          <a:p>
            <a:fld id="{D17E485A-253D-4765-95CC-84E83BD2BECF}" type="slidenum">
              <a:rPr lang="en-US" smtClean="0"/>
              <a:t>52</a:t>
            </a:fld>
            <a:endParaRPr lang="en-US"/>
          </a:p>
        </p:txBody>
      </p:sp>
    </p:spTree>
    <p:extLst>
      <p:ext uri="{BB962C8B-B14F-4D97-AF65-F5344CB8AC3E}">
        <p14:creationId xmlns:p14="http://schemas.microsoft.com/office/powerpoint/2010/main" val="20082258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72196"/>
            <a:ext cx="8077200" cy="513604"/>
          </a:xfrm>
        </p:spPr>
        <p:txBody>
          <a:bodyPr>
            <a:normAutofit fontScale="90000"/>
          </a:bodyPr>
          <a:lstStyle/>
          <a:p>
            <a:r>
              <a:rPr lang="en-US" b="1" dirty="0"/>
              <a:t>Training</a:t>
            </a:r>
            <a:endParaRPr lang="en-US" dirty="0"/>
          </a:p>
        </p:txBody>
      </p:sp>
      <p:sp>
        <p:nvSpPr>
          <p:cNvPr id="3" name="Content Placeholder 2"/>
          <p:cNvSpPr>
            <a:spLocks noGrp="1"/>
          </p:cNvSpPr>
          <p:nvPr>
            <p:ph idx="1"/>
          </p:nvPr>
        </p:nvSpPr>
        <p:spPr>
          <a:xfrm>
            <a:off x="381000" y="685800"/>
            <a:ext cx="8382000" cy="5952110"/>
          </a:xfrm>
        </p:spPr>
        <p:txBody>
          <a:bodyPr>
            <a:normAutofit/>
          </a:bodyPr>
          <a:lstStyle/>
          <a:p>
            <a:pPr marL="0" indent="0" algn="just">
              <a:buNone/>
            </a:pPr>
            <a:r>
              <a:rPr lang="en-US" sz="1800" dirty="0"/>
              <a:t>The employer shall assure that each employee has been trained, as necessary, by a competent person qualified to teach the following information:</a:t>
            </a:r>
          </a:p>
          <a:p>
            <a:pPr algn="just"/>
            <a:r>
              <a:rPr lang="en-US" sz="1800" dirty="0"/>
              <a:t>Nature of fall hazards in the work area.</a:t>
            </a:r>
          </a:p>
          <a:p>
            <a:pPr algn="just"/>
            <a:r>
              <a:rPr lang="en-US" sz="1800" dirty="0"/>
              <a:t>Correct procedures for erecting, maintaining, disassembling, and inspecting fall protection systems to be used.</a:t>
            </a:r>
          </a:p>
          <a:p>
            <a:pPr algn="just"/>
            <a:r>
              <a:rPr lang="en-US" sz="1800" dirty="0"/>
              <a:t>Use and operation of guardrail systems, personal fall arrest systems, safety net systems, warning line systems, safety monitoring systems, controlled access zones, and other protection to be used.</a:t>
            </a:r>
          </a:p>
          <a:p>
            <a:pPr algn="just"/>
            <a:r>
              <a:rPr lang="en-US" sz="1800" dirty="0"/>
              <a:t>The role of each employee in the safety monitoring system in which this system is used.</a:t>
            </a:r>
          </a:p>
          <a:p>
            <a:pPr algn="just"/>
            <a:r>
              <a:rPr lang="en-US" sz="1800" dirty="0"/>
              <a:t>The limitations on the use of mechanical equipment during the performance of roofing work on low-sloped roofs.</a:t>
            </a:r>
          </a:p>
          <a:p>
            <a:pPr algn="just"/>
            <a:r>
              <a:rPr lang="en-US" sz="1800" dirty="0"/>
              <a:t>Correct procedures for the handling and storage of equipment and materials and the erection of overhead protection.</a:t>
            </a:r>
          </a:p>
          <a:p>
            <a:pPr algn="just"/>
            <a:r>
              <a:rPr lang="en-US" sz="1800" dirty="0"/>
              <a:t>The role of employers in fall protection plans.</a:t>
            </a:r>
          </a:p>
          <a:p>
            <a:pPr algn="just"/>
            <a:r>
              <a:rPr lang="en-US" sz="1800" dirty="0"/>
              <a:t>The employer shall verify compliance with the standard by preparing a written certification record. </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5982758"/>
            <a:ext cx="523392" cy="712114"/>
          </a:xfrm>
          <a:prstGeom prst="rect">
            <a:avLst/>
          </a:prstGeom>
        </p:spPr>
      </p:pic>
      <p:sp>
        <p:nvSpPr>
          <p:cNvPr id="5" name="Footer Placeholder 4">
            <a:extLst>
              <a:ext uri="{FF2B5EF4-FFF2-40B4-BE49-F238E27FC236}">
                <a16:creationId xmlns:a16="http://schemas.microsoft.com/office/drawing/2014/main" id="{6FAC04CC-3806-677A-A47F-5A69FF8B8B8D}"/>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2D90F5E9-4A02-1623-C43A-9CC5DFF26DCB}"/>
              </a:ext>
            </a:extLst>
          </p:cNvPr>
          <p:cNvSpPr>
            <a:spLocks noGrp="1"/>
          </p:cNvSpPr>
          <p:nvPr>
            <p:ph type="sldNum" sz="quarter" idx="12"/>
          </p:nvPr>
        </p:nvSpPr>
        <p:spPr/>
        <p:txBody>
          <a:bodyPr/>
          <a:lstStyle/>
          <a:p>
            <a:fld id="{D17E485A-253D-4765-95CC-84E83BD2BECF}" type="slidenum">
              <a:rPr lang="en-US" smtClean="0"/>
              <a:t>53</a:t>
            </a:fld>
            <a:endParaRPr lang="en-US"/>
          </a:p>
        </p:txBody>
      </p:sp>
    </p:spTree>
    <p:extLst>
      <p:ext uri="{BB962C8B-B14F-4D97-AF65-F5344CB8AC3E}">
        <p14:creationId xmlns:p14="http://schemas.microsoft.com/office/powerpoint/2010/main" val="41780518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090"/>
            <a:ext cx="8001000" cy="618110"/>
          </a:xfrm>
        </p:spPr>
        <p:txBody>
          <a:bodyPr>
            <a:normAutofit fontScale="90000"/>
          </a:bodyPr>
          <a:lstStyle/>
          <a:p>
            <a:r>
              <a:rPr lang="en-US" b="1" dirty="0"/>
              <a:t>Record Keeping</a:t>
            </a:r>
            <a:endParaRPr lang="en-US" dirty="0"/>
          </a:p>
        </p:txBody>
      </p:sp>
      <p:sp>
        <p:nvSpPr>
          <p:cNvPr id="3" name="Content Placeholder 2"/>
          <p:cNvSpPr>
            <a:spLocks noGrp="1"/>
          </p:cNvSpPr>
          <p:nvPr>
            <p:ph idx="1"/>
          </p:nvPr>
        </p:nvSpPr>
        <p:spPr>
          <a:xfrm>
            <a:off x="457200" y="838200"/>
            <a:ext cx="8001000" cy="5334000"/>
          </a:xfrm>
        </p:spPr>
        <p:txBody>
          <a:bodyPr>
            <a:noAutofit/>
          </a:bodyPr>
          <a:lstStyle/>
          <a:p>
            <a:pPr marL="0" indent="0" algn="just">
              <a:buNone/>
            </a:pPr>
            <a:r>
              <a:rPr lang="en-US" b="1" dirty="0"/>
              <a:t>OSHA 300, 300 -A, AND 301 FORMS (29 CFR 1904.29)</a:t>
            </a:r>
            <a:endParaRPr lang="en-US" dirty="0"/>
          </a:p>
          <a:p>
            <a:pPr algn="just"/>
            <a:r>
              <a:rPr lang="en-US" dirty="0"/>
              <a:t>Employers must use OSHA 300, 300-A, and 301 forms, or equivalent forms, for recordable injuries and illnesses.</a:t>
            </a:r>
          </a:p>
          <a:p>
            <a:pPr algn="just"/>
            <a:r>
              <a:rPr lang="en-US" dirty="0"/>
              <a:t> The OSHA 300 form is called the </a:t>
            </a:r>
            <a:r>
              <a:rPr lang="en-US" b="1" dirty="0"/>
              <a:t>Log</a:t>
            </a:r>
            <a:r>
              <a:rPr lang="en-US" dirty="0"/>
              <a:t> of Work-Related Injuries and Illnesses.</a:t>
            </a:r>
          </a:p>
          <a:p>
            <a:pPr algn="just"/>
            <a:r>
              <a:rPr lang="en-US" dirty="0"/>
              <a:t>OSHA 300-A form is the </a:t>
            </a:r>
            <a:r>
              <a:rPr lang="en-US" b="1" dirty="0"/>
              <a:t>Summary</a:t>
            </a:r>
            <a:r>
              <a:rPr lang="en-US" dirty="0"/>
              <a:t> of Work-Related Injuries and Illnesses.</a:t>
            </a:r>
          </a:p>
          <a:p>
            <a:pPr algn="just"/>
            <a:r>
              <a:rPr lang="en-US" dirty="0"/>
              <a:t>OSHA 301 form is called the Injury and Illness Incident </a:t>
            </a:r>
            <a:r>
              <a:rPr lang="en-US" b="1" dirty="0"/>
              <a:t>Report</a:t>
            </a:r>
            <a:r>
              <a:rPr lang="en-US" dirty="0"/>
              <a:t>.</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65053E07-BB56-387C-2D37-BD1BCD2FF329}"/>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438B27B1-C3AB-47D6-072B-D73A3EBD8915}"/>
              </a:ext>
            </a:extLst>
          </p:cNvPr>
          <p:cNvSpPr>
            <a:spLocks noGrp="1"/>
          </p:cNvSpPr>
          <p:nvPr>
            <p:ph type="sldNum" sz="quarter" idx="12"/>
          </p:nvPr>
        </p:nvSpPr>
        <p:spPr/>
        <p:txBody>
          <a:bodyPr/>
          <a:lstStyle/>
          <a:p>
            <a:fld id="{D17E485A-253D-4765-95CC-84E83BD2BECF}" type="slidenum">
              <a:rPr lang="en-US" smtClean="0"/>
              <a:t>54</a:t>
            </a:fld>
            <a:endParaRPr lang="en-US"/>
          </a:p>
        </p:txBody>
      </p:sp>
    </p:spTree>
    <p:extLst>
      <p:ext uri="{BB962C8B-B14F-4D97-AF65-F5344CB8AC3E}">
        <p14:creationId xmlns:p14="http://schemas.microsoft.com/office/powerpoint/2010/main" val="22069297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0090"/>
            <a:ext cx="8229600" cy="618110"/>
          </a:xfrm>
        </p:spPr>
        <p:txBody>
          <a:bodyPr>
            <a:normAutofit fontScale="90000"/>
          </a:bodyPr>
          <a:lstStyle/>
          <a:p>
            <a:r>
              <a:rPr lang="en-US" b="1" dirty="0"/>
              <a:t>Record Keeping</a:t>
            </a:r>
            <a:endParaRPr lang="en-US" dirty="0"/>
          </a:p>
        </p:txBody>
      </p:sp>
      <p:sp>
        <p:nvSpPr>
          <p:cNvPr id="3" name="Content Placeholder 2"/>
          <p:cNvSpPr>
            <a:spLocks noGrp="1"/>
          </p:cNvSpPr>
          <p:nvPr>
            <p:ph idx="1"/>
          </p:nvPr>
        </p:nvSpPr>
        <p:spPr>
          <a:xfrm>
            <a:off x="381000" y="838200"/>
            <a:ext cx="8229600" cy="5334000"/>
          </a:xfrm>
        </p:spPr>
        <p:txBody>
          <a:bodyPr>
            <a:noAutofit/>
          </a:bodyPr>
          <a:lstStyle/>
          <a:p>
            <a:pPr marL="0" indent="0" algn="just">
              <a:buNone/>
            </a:pPr>
            <a:r>
              <a:rPr lang="en-US" sz="1800" b="1" dirty="0"/>
              <a:t>How Quickly Must Each Injury or Illness Be Recorded?</a:t>
            </a:r>
            <a:endParaRPr lang="en-US" sz="1800" dirty="0"/>
          </a:p>
          <a:p>
            <a:pPr marL="0" indent="0" algn="just">
              <a:buNone/>
            </a:pPr>
            <a:r>
              <a:rPr lang="en-US" sz="1800" dirty="0"/>
              <a:t>An employer must enter each recordable injury or illness on the 300 and 301 incident report with </a:t>
            </a:r>
            <a:r>
              <a:rPr lang="en-US" sz="1800" b="1" i="1" dirty="0"/>
              <a:t>seven calendar days </a:t>
            </a:r>
            <a:r>
              <a:rPr lang="en-US" sz="1800" dirty="0"/>
              <a:t>of receiving information that a recordable injury or illness has occurred.</a:t>
            </a:r>
          </a:p>
          <a:p>
            <a:pPr marL="0" indent="0" algn="just">
              <a:buNone/>
            </a:pPr>
            <a:r>
              <a:rPr lang="en-US" sz="1800" b="1" dirty="0"/>
              <a:t>How are “privacy cases” listed on the forms?</a:t>
            </a:r>
          </a:p>
          <a:p>
            <a:pPr marL="0" indent="0" algn="just">
              <a:buNone/>
            </a:pPr>
            <a:r>
              <a:rPr lang="en-US" sz="1800" dirty="0"/>
              <a:t>The following cases are considered to be privacy cases, and therefore, the employee’s name is not entered on the OSHA 300 form. Instead, enter “PRIVACY CASE” in place of the employee’s name.</a:t>
            </a:r>
          </a:p>
          <a:p>
            <a:pPr algn="just"/>
            <a:r>
              <a:rPr lang="en-US" sz="1800" dirty="0"/>
              <a:t>An injury or illness to an intimate body part or the reproductive system.</a:t>
            </a:r>
          </a:p>
          <a:p>
            <a:pPr algn="just"/>
            <a:r>
              <a:rPr lang="en-US" sz="1800" dirty="0"/>
              <a:t>An injury or illness resulting from a sexual assault.</a:t>
            </a:r>
          </a:p>
          <a:p>
            <a:pPr algn="just"/>
            <a:r>
              <a:rPr lang="en-US" sz="1800" dirty="0"/>
              <a:t>Mental illnesses.</a:t>
            </a:r>
          </a:p>
          <a:p>
            <a:pPr algn="just"/>
            <a:r>
              <a:rPr lang="en-US" sz="1800" dirty="0"/>
              <a:t>HIV infection, hepatitis, or tuberculosis.</a:t>
            </a:r>
          </a:p>
          <a:p>
            <a:pPr algn="just"/>
            <a:r>
              <a:rPr lang="en-US" sz="1800" dirty="0"/>
              <a:t>Needlestick injuries and cuts from sharp objects that are contaminated with another person’s blood or other potentially infectious materials.</a:t>
            </a:r>
          </a:p>
          <a:p>
            <a:pPr algn="just"/>
            <a:r>
              <a:rPr lang="en-US" sz="1800" dirty="0"/>
              <a:t>Other illnesses if the employee voluntarily requests that his or her name not be entered on the log.</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8608" y="5974520"/>
            <a:ext cx="599592" cy="815790"/>
          </a:xfrm>
          <a:prstGeom prst="rect">
            <a:avLst/>
          </a:prstGeom>
        </p:spPr>
      </p:pic>
      <p:sp>
        <p:nvSpPr>
          <p:cNvPr id="5" name="Footer Placeholder 4">
            <a:extLst>
              <a:ext uri="{FF2B5EF4-FFF2-40B4-BE49-F238E27FC236}">
                <a16:creationId xmlns:a16="http://schemas.microsoft.com/office/drawing/2014/main" id="{65053E07-BB56-387C-2D37-BD1BCD2FF329}"/>
              </a:ext>
            </a:extLst>
          </p:cNvPr>
          <p:cNvSpPr>
            <a:spLocks noGrp="1"/>
          </p:cNvSpPr>
          <p:nvPr>
            <p:ph type="ftr" sz="quarter" idx="11"/>
          </p:nvPr>
        </p:nvSpPr>
        <p:spPr/>
        <p:txBody>
          <a:bodyPr/>
          <a:lstStyle/>
          <a:p>
            <a:r>
              <a:rPr lang="en-US" dirty="0"/>
              <a:t>SAQIB SAEED (</a:t>
            </a:r>
            <a:r>
              <a:rPr lang="en-US" dirty="0" err="1"/>
              <a:t>info@inspiresei.com</a:t>
            </a:r>
            <a:r>
              <a:rPr lang="en-US" dirty="0"/>
              <a:t>)</a:t>
            </a:r>
          </a:p>
        </p:txBody>
      </p:sp>
      <p:sp>
        <p:nvSpPr>
          <p:cNvPr id="6" name="Slide Number Placeholder 5">
            <a:extLst>
              <a:ext uri="{FF2B5EF4-FFF2-40B4-BE49-F238E27FC236}">
                <a16:creationId xmlns:a16="http://schemas.microsoft.com/office/drawing/2014/main" id="{9156AD8E-E5F5-CD3F-E09D-E818036C75CA}"/>
              </a:ext>
            </a:extLst>
          </p:cNvPr>
          <p:cNvSpPr>
            <a:spLocks noGrp="1"/>
          </p:cNvSpPr>
          <p:nvPr>
            <p:ph type="sldNum" sz="quarter" idx="12"/>
          </p:nvPr>
        </p:nvSpPr>
        <p:spPr/>
        <p:txBody>
          <a:bodyPr/>
          <a:lstStyle/>
          <a:p>
            <a:fld id="{D17E485A-253D-4765-95CC-84E83BD2BECF}" type="slidenum">
              <a:rPr lang="en-US" smtClean="0"/>
              <a:t>55</a:t>
            </a:fld>
            <a:endParaRPr lang="en-US"/>
          </a:p>
        </p:txBody>
      </p:sp>
    </p:spTree>
    <p:extLst>
      <p:ext uri="{BB962C8B-B14F-4D97-AF65-F5344CB8AC3E}">
        <p14:creationId xmlns:p14="http://schemas.microsoft.com/office/powerpoint/2010/main" val="1929435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077200" cy="5486400"/>
          </a:xfrm>
        </p:spPr>
        <p:txBody>
          <a:bodyPr>
            <a:normAutofit lnSpcReduction="10000"/>
          </a:bodyPr>
          <a:lstStyle/>
          <a:p>
            <a:pPr marL="0" indent="0" algn="just">
              <a:buNone/>
            </a:pPr>
            <a:r>
              <a:rPr lang="en-US" sz="2400" b="1" i="1" dirty="0"/>
              <a:t>Annual Summary</a:t>
            </a:r>
          </a:p>
          <a:p>
            <a:pPr algn="just"/>
            <a:r>
              <a:rPr lang="en-US" sz="2400" dirty="0"/>
              <a:t>An annual summary is created on the OSHA 300 log and is certified by a company owner or designated representative. </a:t>
            </a:r>
          </a:p>
          <a:p>
            <a:pPr algn="just"/>
            <a:r>
              <a:rPr lang="en-US" sz="2400" dirty="0"/>
              <a:t>The OSHA 300-A form is signed by a company owner or designated representative and posted in a conspicuous location no later than February 1 of the year following the year covered by the records.</a:t>
            </a:r>
          </a:p>
          <a:p>
            <a:pPr algn="just"/>
            <a:r>
              <a:rPr lang="en-US" sz="2400" dirty="0"/>
              <a:t> The OSHA 300-A form shall remain posted until April 30th of the year following the year covered by the records. </a:t>
            </a:r>
          </a:p>
          <a:p>
            <a:pPr algn="just"/>
            <a:r>
              <a:rPr lang="en-US" sz="2400" dirty="0"/>
              <a:t>OSHA 300 logs (and separate privacy case files, if required) shall be maintained for a period of 5 years following the end of the calendar year that these records cover.</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9A40299B-B129-6FD0-503C-CA919A9CA611}"/>
              </a:ext>
            </a:extLst>
          </p:cNvPr>
          <p:cNvSpPr>
            <a:spLocks noGrp="1"/>
          </p:cNvSpPr>
          <p:nvPr>
            <p:ph type="ftr" sz="quarter" idx="11"/>
          </p:nvPr>
        </p:nvSpPr>
        <p:spPr/>
        <p:txBody>
          <a:bodyPr/>
          <a:lstStyle/>
          <a:p>
            <a:r>
              <a:rPr lang="en-US"/>
              <a:t>SAQIB SAEED (info@inspiresei.com)</a:t>
            </a:r>
          </a:p>
        </p:txBody>
      </p:sp>
      <p:sp>
        <p:nvSpPr>
          <p:cNvPr id="6" name="Title 1">
            <a:extLst>
              <a:ext uri="{FF2B5EF4-FFF2-40B4-BE49-F238E27FC236}">
                <a16:creationId xmlns:a16="http://schemas.microsoft.com/office/drawing/2014/main" id="{CABA4A1C-DE7E-E425-8C5C-3E57869028AE}"/>
              </a:ext>
            </a:extLst>
          </p:cNvPr>
          <p:cNvSpPr txBox="1">
            <a:spLocks/>
          </p:cNvSpPr>
          <p:nvPr/>
        </p:nvSpPr>
        <p:spPr>
          <a:xfrm>
            <a:off x="381000" y="220090"/>
            <a:ext cx="8077200" cy="61811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200" b="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b="1" dirty="0"/>
              <a:t>Record Keeping</a:t>
            </a:r>
            <a:endParaRPr lang="en-US" dirty="0"/>
          </a:p>
        </p:txBody>
      </p:sp>
      <p:sp>
        <p:nvSpPr>
          <p:cNvPr id="2" name="Slide Number Placeholder 1">
            <a:extLst>
              <a:ext uri="{FF2B5EF4-FFF2-40B4-BE49-F238E27FC236}">
                <a16:creationId xmlns:a16="http://schemas.microsoft.com/office/drawing/2014/main" id="{A759561C-4DCE-ED24-A0AC-D53D630E983B}"/>
              </a:ext>
            </a:extLst>
          </p:cNvPr>
          <p:cNvSpPr>
            <a:spLocks noGrp="1"/>
          </p:cNvSpPr>
          <p:nvPr>
            <p:ph type="sldNum" sz="quarter" idx="12"/>
          </p:nvPr>
        </p:nvSpPr>
        <p:spPr/>
        <p:txBody>
          <a:bodyPr/>
          <a:lstStyle/>
          <a:p>
            <a:fld id="{D17E485A-253D-4765-95CC-84E83BD2BECF}" type="slidenum">
              <a:rPr lang="en-US" smtClean="0"/>
              <a:t>56</a:t>
            </a:fld>
            <a:endParaRPr lang="en-US"/>
          </a:p>
        </p:txBody>
      </p:sp>
    </p:spTree>
    <p:extLst>
      <p:ext uri="{BB962C8B-B14F-4D97-AF65-F5344CB8AC3E}">
        <p14:creationId xmlns:p14="http://schemas.microsoft.com/office/powerpoint/2010/main" val="1619889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077200" cy="5486400"/>
          </a:xfrm>
        </p:spPr>
        <p:txBody>
          <a:bodyPr>
            <a:normAutofit/>
          </a:bodyPr>
          <a:lstStyle/>
          <a:p>
            <a:pPr marL="0" indent="0" algn="just">
              <a:buNone/>
            </a:pPr>
            <a:r>
              <a:rPr lang="en-US" b="1" dirty="0"/>
              <a:t>Providing Records to Government Representatives</a:t>
            </a:r>
            <a:endParaRPr lang="en-US" dirty="0"/>
          </a:p>
          <a:p>
            <a:pPr marL="0" indent="0" algn="just">
              <a:buNone/>
            </a:pPr>
            <a:r>
              <a:rPr lang="en-US" dirty="0"/>
              <a:t>When an authorized government representative asks for the records you keep under 1904, you must provide copies of the records </a:t>
            </a:r>
            <a:r>
              <a:rPr lang="en-US" b="1" dirty="0"/>
              <a:t>within four business hours</a:t>
            </a:r>
            <a:r>
              <a:rPr lang="en-US" dirty="0"/>
              <a:t>. </a:t>
            </a:r>
          </a:p>
          <a:p>
            <a:pPr marL="0" indent="0" algn="just">
              <a:buNone/>
            </a:pPr>
            <a:r>
              <a:rPr lang="en-US" dirty="0"/>
              <a:t>Authorized government representatives under this standard include</a:t>
            </a:r>
          </a:p>
          <a:p>
            <a:pPr algn="just"/>
            <a:r>
              <a:rPr lang="en-US" dirty="0"/>
              <a:t>A representative of the Secretary of Labor.</a:t>
            </a:r>
          </a:p>
          <a:p>
            <a:pPr algn="just"/>
            <a:r>
              <a:rPr lang="en-US" dirty="0"/>
              <a:t>A representative of the Secretary of Health and Human Services.</a:t>
            </a:r>
          </a:p>
          <a:p>
            <a:pPr algn="just"/>
            <a:r>
              <a:rPr lang="en-US" dirty="0"/>
              <a:t>A representative of a state agency responsible for administering a state plan approved under the Act.</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0008" y="5766338"/>
            <a:ext cx="675792" cy="919466"/>
          </a:xfrm>
          <a:prstGeom prst="rect">
            <a:avLst/>
          </a:prstGeom>
        </p:spPr>
      </p:pic>
      <p:sp>
        <p:nvSpPr>
          <p:cNvPr id="5" name="Footer Placeholder 4">
            <a:extLst>
              <a:ext uri="{FF2B5EF4-FFF2-40B4-BE49-F238E27FC236}">
                <a16:creationId xmlns:a16="http://schemas.microsoft.com/office/drawing/2014/main" id="{9A40299B-B129-6FD0-503C-CA919A9CA611}"/>
              </a:ext>
            </a:extLst>
          </p:cNvPr>
          <p:cNvSpPr>
            <a:spLocks noGrp="1"/>
          </p:cNvSpPr>
          <p:nvPr>
            <p:ph type="ftr" sz="quarter" idx="11"/>
          </p:nvPr>
        </p:nvSpPr>
        <p:spPr/>
        <p:txBody>
          <a:bodyPr/>
          <a:lstStyle/>
          <a:p>
            <a:r>
              <a:rPr lang="en-US"/>
              <a:t>SAQIB SAEED (info@inspiresei.com)</a:t>
            </a:r>
          </a:p>
        </p:txBody>
      </p:sp>
      <p:sp>
        <p:nvSpPr>
          <p:cNvPr id="6" name="Title 1">
            <a:extLst>
              <a:ext uri="{FF2B5EF4-FFF2-40B4-BE49-F238E27FC236}">
                <a16:creationId xmlns:a16="http://schemas.microsoft.com/office/drawing/2014/main" id="{CABA4A1C-DE7E-E425-8C5C-3E57869028AE}"/>
              </a:ext>
            </a:extLst>
          </p:cNvPr>
          <p:cNvSpPr txBox="1">
            <a:spLocks/>
          </p:cNvSpPr>
          <p:nvPr/>
        </p:nvSpPr>
        <p:spPr>
          <a:xfrm>
            <a:off x="228600" y="220090"/>
            <a:ext cx="8229600" cy="61811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200" b="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b="1" dirty="0"/>
              <a:t>Record Keeping</a:t>
            </a:r>
            <a:endParaRPr lang="en-US" dirty="0"/>
          </a:p>
        </p:txBody>
      </p:sp>
      <p:sp>
        <p:nvSpPr>
          <p:cNvPr id="2" name="Slide Number Placeholder 1">
            <a:extLst>
              <a:ext uri="{FF2B5EF4-FFF2-40B4-BE49-F238E27FC236}">
                <a16:creationId xmlns:a16="http://schemas.microsoft.com/office/drawing/2014/main" id="{7E13F0EE-B1C7-4391-0E43-63488BC90FCF}"/>
              </a:ext>
            </a:extLst>
          </p:cNvPr>
          <p:cNvSpPr>
            <a:spLocks noGrp="1"/>
          </p:cNvSpPr>
          <p:nvPr>
            <p:ph type="sldNum" sz="quarter" idx="12"/>
          </p:nvPr>
        </p:nvSpPr>
        <p:spPr/>
        <p:txBody>
          <a:bodyPr/>
          <a:lstStyle/>
          <a:p>
            <a:fld id="{D17E485A-253D-4765-95CC-84E83BD2BECF}" type="slidenum">
              <a:rPr lang="en-US" smtClean="0"/>
              <a:t>57</a:t>
            </a:fld>
            <a:endParaRPr lang="en-US"/>
          </a:p>
        </p:txBody>
      </p:sp>
    </p:spTree>
    <p:extLst>
      <p:ext uri="{BB962C8B-B14F-4D97-AF65-F5344CB8AC3E}">
        <p14:creationId xmlns:p14="http://schemas.microsoft.com/office/powerpoint/2010/main" val="3999743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001000" cy="762000"/>
          </a:xfrm>
        </p:spPr>
        <p:txBody>
          <a:bodyPr>
            <a:normAutofit fontScale="90000"/>
          </a:bodyPr>
          <a:lstStyle/>
          <a:p>
            <a:r>
              <a:rPr lang="en-US" sz="2800" b="1" dirty="0"/>
              <a:t>Reporting Serious Incidents or Fatalities </a:t>
            </a:r>
            <a:br>
              <a:rPr lang="en-US" sz="2800" b="1" dirty="0"/>
            </a:br>
            <a:r>
              <a:rPr lang="en-US" sz="2800" b="1" dirty="0"/>
              <a:t>(29 CFR 1904.39)</a:t>
            </a:r>
            <a:endParaRPr lang="en-US" sz="2800" dirty="0"/>
          </a:p>
        </p:txBody>
      </p:sp>
      <p:sp>
        <p:nvSpPr>
          <p:cNvPr id="3" name="Content Placeholder 2"/>
          <p:cNvSpPr>
            <a:spLocks noGrp="1"/>
          </p:cNvSpPr>
          <p:nvPr>
            <p:ph idx="1"/>
          </p:nvPr>
        </p:nvSpPr>
        <p:spPr>
          <a:xfrm>
            <a:off x="457200" y="1143000"/>
            <a:ext cx="8229600" cy="5544312"/>
          </a:xfrm>
        </p:spPr>
        <p:txBody>
          <a:bodyPr>
            <a:normAutofit/>
          </a:bodyPr>
          <a:lstStyle/>
          <a:p>
            <a:pPr algn="just"/>
            <a:r>
              <a:rPr lang="en-US" dirty="0"/>
              <a:t>OSHA requires an employer to notify them within eight h after the death of any employee from a work-related incident.</a:t>
            </a:r>
          </a:p>
          <a:p>
            <a:pPr algn="just"/>
            <a:r>
              <a:rPr lang="en-US" dirty="0"/>
              <a:t>OSHA also requires that employer report hospitalizations, amputations or loss of an eye of employees with 24 h.</a:t>
            </a:r>
          </a:p>
          <a:p>
            <a:pPr algn="just"/>
            <a:r>
              <a:rPr lang="en-US" dirty="0"/>
              <a:t>This reporting must be orally by telephone or in person to the Area Office of the OSHA nearest the location of the incident.</a:t>
            </a:r>
          </a:p>
          <a:p>
            <a:pPr algn="just"/>
            <a:r>
              <a:rPr lang="en-US" dirty="0"/>
              <a:t>The toll free number to report this is 1-800-321-6742. </a:t>
            </a:r>
          </a:p>
          <a:p>
            <a:pPr algn="just"/>
            <a:r>
              <a:rPr lang="en-US" dirty="0"/>
              <a:t>The incident may also report any of these via electronic submissions at </a:t>
            </a:r>
            <a:r>
              <a:rPr lang="en-US" dirty="0">
                <a:hlinkClick r:id="rId2"/>
              </a:rPr>
              <a:t>www.osha.gov</a:t>
            </a:r>
            <a:r>
              <a:rPr lang="en-US" dirty="0"/>
              <a:t>.</a:t>
            </a:r>
          </a:p>
          <a:p>
            <a:pPr algn="just"/>
            <a:r>
              <a:rPr lang="en-US" dirty="0"/>
              <a:t>One exception to this is a fatality or hospitalizations resulting from a motor vehicle accident occurring on a public road. These do not have to be reported.</a:t>
            </a:r>
          </a:p>
          <a:p>
            <a:pPr algn="just"/>
            <a:r>
              <a:rPr lang="en-US" dirty="0"/>
              <a:t>However, if the fatality, in-patient hospitalization, amputation, or loss of eye occurred in a construction work zone, you must report the incident to OSHA.</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099290"/>
            <a:ext cx="523392" cy="712114"/>
          </a:xfrm>
          <a:prstGeom prst="rect">
            <a:avLst/>
          </a:prstGeom>
        </p:spPr>
      </p:pic>
      <p:sp>
        <p:nvSpPr>
          <p:cNvPr id="5" name="Footer Placeholder 4">
            <a:extLst>
              <a:ext uri="{FF2B5EF4-FFF2-40B4-BE49-F238E27FC236}">
                <a16:creationId xmlns:a16="http://schemas.microsoft.com/office/drawing/2014/main" id="{0E0A5DFC-06F6-F2DF-C299-8F46B4CEB8C0}"/>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37F2F4FB-0C1D-2047-5A5C-B41E3D1C92F2}"/>
              </a:ext>
            </a:extLst>
          </p:cNvPr>
          <p:cNvSpPr>
            <a:spLocks noGrp="1"/>
          </p:cNvSpPr>
          <p:nvPr>
            <p:ph type="sldNum" sz="quarter" idx="12"/>
          </p:nvPr>
        </p:nvSpPr>
        <p:spPr/>
        <p:txBody>
          <a:bodyPr/>
          <a:lstStyle/>
          <a:p>
            <a:fld id="{D17E485A-253D-4765-95CC-84E83BD2BECF}" type="slidenum">
              <a:rPr lang="en-US" smtClean="0"/>
              <a:t>58</a:t>
            </a:fld>
            <a:endParaRPr lang="en-US"/>
          </a:p>
        </p:txBody>
      </p:sp>
    </p:spTree>
    <p:extLst>
      <p:ext uri="{BB962C8B-B14F-4D97-AF65-F5344CB8AC3E}">
        <p14:creationId xmlns:p14="http://schemas.microsoft.com/office/powerpoint/2010/main" val="24139424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090"/>
            <a:ext cx="8382000" cy="1151510"/>
          </a:xfrm>
        </p:spPr>
        <p:txBody>
          <a:bodyPr>
            <a:noAutofit/>
          </a:bodyPr>
          <a:lstStyle/>
          <a:p>
            <a:r>
              <a:rPr lang="en-US" sz="2800" b="1" dirty="0"/>
              <a:t>Determining Recordable Injuries or Illnesses</a:t>
            </a:r>
            <a:endParaRPr lang="en-US" sz="2800" dirty="0"/>
          </a:p>
        </p:txBody>
      </p:sp>
      <p:sp>
        <p:nvSpPr>
          <p:cNvPr id="3" name="Content Placeholder 2"/>
          <p:cNvSpPr>
            <a:spLocks noGrp="1"/>
          </p:cNvSpPr>
          <p:nvPr>
            <p:ph idx="1"/>
          </p:nvPr>
        </p:nvSpPr>
        <p:spPr>
          <a:xfrm>
            <a:off x="457200" y="990600"/>
            <a:ext cx="8382000" cy="5181600"/>
          </a:xfrm>
        </p:spPr>
        <p:txBody>
          <a:bodyPr>
            <a:normAutofit/>
          </a:bodyPr>
          <a:lstStyle/>
          <a:p>
            <a:pPr marL="0" indent="0" algn="just">
              <a:buNone/>
            </a:pPr>
            <a:r>
              <a:rPr lang="en-US" dirty="0"/>
              <a:t>In general, an employer must consider an injury or illness to be recordable, if it results in any of the following:</a:t>
            </a:r>
          </a:p>
          <a:p>
            <a:pPr lvl="1" algn="just"/>
            <a:r>
              <a:rPr lang="en-US" dirty="0"/>
              <a:t>Death.</a:t>
            </a:r>
          </a:p>
          <a:p>
            <a:pPr lvl="1" algn="just"/>
            <a:r>
              <a:rPr lang="en-US" dirty="0"/>
              <a:t>Days away from work.</a:t>
            </a:r>
          </a:p>
          <a:p>
            <a:pPr lvl="1" algn="just"/>
            <a:r>
              <a:rPr lang="en-US" dirty="0"/>
              <a:t>Restricted work or transfer to another job.</a:t>
            </a:r>
          </a:p>
          <a:p>
            <a:pPr lvl="1" algn="just"/>
            <a:r>
              <a:rPr lang="en-US" dirty="0"/>
              <a:t>Medical treatment beyond first aid.</a:t>
            </a:r>
          </a:p>
          <a:p>
            <a:pPr lvl="1" algn="just"/>
            <a:r>
              <a:rPr lang="en-US" dirty="0"/>
              <a:t>Loss of consciousness.</a:t>
            </a:r>
          </a:p>
          <a:p>
            <a:pPr lvl="1" algn="just"/>
            <a:r>
              <a:rPr lang="en-US" dirty="0"/>
              <a:t>Injury or illness diagnosed by a physician or other licensed health care professional.</a:t>
            </a:r>
          </a:p>
          <a:p>
            <a:pPr marL="0" indent="0" algn="just">
              <a:buNone/>
            </a:pPr>
            <a:r>
              <a:rPr lang="en-US" i="1" dirty="0"/>
              <a:t>Note: </a:t>
            </a:r>
            <a:r>
              <a:rPr lang="en-US" dirty="0"/>
              <a:t>Determining whether an injury or illness is work related may appear simple on the surface. However, this is not always the case. In the case where an employer believes that the injury or illness is personal and not work related, he or she must record the injury or illness on the OSHA 300 and 300 forms, until such time as it is definitively determined to be nonwork related.</a:t>
            </a:r>
          </a:p>
        </p:txBody>
      </p:sp>
      <p:pic>
        <p:nvPicPr>
          <p:cNvPr id="4" name="Picture 3">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752" y="5715000"/>
            <a:ext cx="774700" cy="1054038"/>
          </a:xfrm>
          <a:prstGeom prst="rect">
            <a:avLst/>
          </a:prstGeom>
        </p:spPr>
      </p:pic>
      <p:sp>
        <p:nvSpPr>
          <p:cNvPr id="5" name="Footer Placeholder 4">
            <a:extLst>
              <a:ext uri="{FF2B5EF4-FFF2-40B4-BE49-F238E27FC236}">
                <a16:creationId xmlns:a16="http://schemas.microsoft.com/office/drawing/2014/main" id="{AFA9FDC4-EB64-7505-EC99-F3017E2C0036}"/>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CBB9E6B4-112F-742A-E5AE-0D3DF5F148EA}"/>
              </a:ext>
            </a:extLst>
          </p:cNvPr>
          <p:cNvSpPr>
            <a:spLocks noGrp="1"/>
          </p:cNvSpPr>
          <p:nvPr>
            <p:ph type="sldNum" sz="quarter" idx="12"/>
          </p:nvPr>
        </p:nvSpPr>
        <p:spPr/>
        <p:txBody>
          <a:bodyPr/>
          <a:lstStyle/>
          <a:p>
            <a:fld id="{D17E485A-253D-4765-95CC-84E83BD2BECF}" type="slidenum">
              <a:rPr lang="en-US" smtClean="0"/>
              <a:t>59</a:t>
            </a:fld>
            <a:endParaRPr lang="en-US"/>
          </a:p>
        </p:txBody>
      </p:sp>
    </p:spTree>
    <p:extLst>
      <p:ext uri="{BB962C8B-B14F-4D97-AF65-F5344CB8AC3E}">
        <p14:creationId xmlns:p14="http://schemas.microsoft.com/office/powerpoint/2010/main" val="1703709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091"/>
            <a:ext cx="8458200" cy="690970"/>
          </a:xfrm>
        </p:spPr>
        <p:txBody>
          <a:bodyPr>
            <a:normAutofit fontScale="90000"/>
          </a:bodyPr>
          <a:lstStyle/>
          <a:p>
            <a:r>
              <a:rPr lang="en-US" sz="3600" b="1" dirty="0"/>
              <a:t>Calculating Total Recordable Incident Rates (TRIR)</a:t>
            </a:r>
            <a:endParaRPr lang="en-US" sz="3600" dirty="0"/>
          </a:p>
        </p:txBody>
      </p:sp>
      <p:sp>
        <p:nvSpPr>
          <p:cNvPr id="3" name="Content Placeholder 2"/>
          <p:cNvSpPr>
            <a:spLocks noGrp="1"/>
          </p:cNvSpPr>
          <p:nvPr>
            <p:ph idx="1"/>
          </p:nvPr>
        </p:nvSpPr>
        <p:spPr>
          <a:xfrm>
            <a:off x="457200" y="1142999"/>
            <a:ext cx="8115300" cy="5009985"/>
          </a:xfrm>
        </p:spPr>
        <p:txBody>
          <a:bodyPr>
            <a:normAutofit/>
          </a:bodyPr>
          <a:lstStyle/>
          <a:p>
            <a:pPr marL="0" indent="0" algn="just">
              <a:buNone/>
            </a:pPr>
            <a:r>
              <a:rPr lang="en-US" sz="1800" dirty="0"/>
              <a:t>Use the following equation: </a:t>
            </a:r>
          </a:p>
          <a:p>
            <a:pPr marL="0" indent="0" algn="just">
              <a:buNone/>
            </a:pPr>
            <a:endParaRPr lang="en-US" sz="1800" dirty="0"/>
          </a:p>
          <a:p>
            <a:pPr marL="0" indent="0" algn="just">
              <a:buNone/>
            </a:pPr>
            <a:r>
              <a:rPr lang="en-US" sz="1800" b="1" dirty="0"/>
              <a:t>Example: </a:t>
            </a:r>
            <a:r>
              <a:rPr lang="en-US" sz="1800" dirty="0"/>
              <a:t>A company has two recordable injury cases and 1 day away or restricted case for a total of three cases. The company has worked a total of 278,942 h for the year. Calculate the TRIR for this company. </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algn="just"/>
            <a:endParaRPr lang="en-US" sz="1800" dirty="0"/>
          </a:p>
          <a:p>
            <a:pPr algn="just"/>
            <a:r>
              <a:rPr lang="en-US" sz="1800" dirty="0"/>
              <a:t>The constant of 200,000 is based on 100 employees working 2,000 h/year. Therefore, this rate is stating that for every 100 employees, 2.15 of them have sustained an injury or illness as a result of a work-related accident.</a:t>
            </a:r>
          </a:p>
          <a:p>
            <a:pPr marL="0" indent="0" algn="just">
              <a:buNone/>
            </a:pPr>
            <a:endParaRPr lang="en-US" sz="1800" dirty="0"/>
          </a:p>
          <a:p>
            <a:pPr marL="0" indent="0" algn="just">
              <a:buNone/>
            </a:pPr>
            <a:endParaRPr lang="en-US"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502" y="1023198"/>
            <a:ext cx="4419600" cy="670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850" y="3115925"/>
            <a:ext cx="1524000" cy="1595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8480C286-288C-106A-39AE-DCCA48D62A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752" y="5715000"/>
            <a:ext cx="774700" cy="1054038"/>
          </a:xfrm>
          <a:prstGeom prst="rect">
            <a:avLst/>
          </a:prstGeom>
        </p:spPr>
      </p:pic>
      <p:sp>
        <p:nvSpPr>
          <p:cNvPr id="5" name="Footer Placeholder 4">
            <a:extLst>
              <a:ext uri="{FF2B5EF4-FFF2-40B4-BE49-F238E27FC236}">
                <a16:creationId xmlns:a16="http://schemas.microsoft.com/office/drawing/2014/main" id="{96707956-7D09-9E7E-3665-F5246B8BBAC0}"/>
              </a:ext>
            </a:extLst>
          </p:cNvPr>
          <p:cNvSpPr>
            <a:spLocks noGrp="1"/>
          </p:cNvSpPr>
          <p:nvPr>
            <p:ph type="ftr" sz="quarter" idx="11"/>
          </p:nvPr>
        </p:nvSpPr>
        <p:spPr/>
        <p:txBody>
          <a:bodyPr/>
          <a:lstStyle/>
          <a:p>
            <a:r>
              <a:rPr lang="en-US"/>
              <a:t>SAQIB SAEED (info@inspiresei.com)</a:t>
            </a:r>
          </a:p>
        </p:txBody>
      </p:sp>
      <p:sp>
        <p:nvSpPr>
          <p:cNvPr id="4" name="Slide Number Placeholder 3">
            <a:extLst>
              <a:ext uri="{FF2B5EF4-FFF2-40B4-BE49-F238E27FC236}">
                <a16:creationId xmlns:a16="http://schemas.microsoft.com/office/drawing/2014/main" id="{6F19E8C7-9491-282F-E75E-65112DB96200}"/>
              </a:ext>
            </a:extLst>
          </p:cNvPr>
          <p:cNvSpPr>
            <a:spLocks noGrp="1"/>
          </p:cNvSpPr>
          <p:nvPr>
            <p:ph type="sldNum" sz="quarter" idx="12"/>
          </p:nvPr>
        </p:nvSpPr>
        <p:spPr/>
        <p:txBody>
          <a:bodyPr/>
          <a:lstStyle/>
          <a:p>
            <a:fld id="{D17E485A-253D-4765-95CC-84E83BD2BECF}" type="slidenum">
              <a:rPr lang="en-US" smtClean="0"/>
              <a:t>60</a:t>
            </a:fld>
            <a:endParaRPr lang="en-US"/>
          </a:p>
        </p:txBody>
      </p:sp>
    </p:spTree>
    <p:extLst>
      <p:ext uri="{BB962C8B-B14F-4D97-AF65-F5344CB8AC3E}">
        <p14:creationId xmlns:p14="http://schemas.microsoft.com/office/powerpoint/2010/main" val="102205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p:tgtEl>
                                          <p:spTgt spid="1027"/>
                                        </p:tgtEl>
                                        <p:attrNameLst>
                                          <p:attrName>ppt_y</p:attrName>
                                        </p:attrNameLst>
                                      </p:cBhvr>
                                      <p:tavLst>
                                        <p:tav tm="0">
                                          <p:val>
                                            <p:strVal val="#ppt_y+#ppt_h*1.125000"/>
                                          </p:val>
                                        </p:tav>
                                        <p:tav tm="100000">
                                          <p:val>
                                            <p:strVal val="#ppt_y"/>
                                          </p:val>
                                        </p:tav>
                                      </p:tavLst>
                                    </p:anim>
                                    <p:animEffect transition="in" filter="wipe(up)">
                                      <p:cBhvr>
                                        <p:cTn id="8"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4632"/>
            <a:ext cx="8229600" cy="777972"/>
          </a:xfrm>
        </p:spPr>
        <p:txBody>
          <a:bodyPr>
            <a:noAutofit/>
          </a:bodyPr>
          <a:lstStyle/>
          <a:p>
            <a:r>
              <a:rPr lang="en-US" sz="3200" b="1" dirty="0"/>
              <a:t>Calculating Days Away, Restricted, or Transfer (DART) Rates</a:t>
            </a:r>
            <a:endParaRPr lang="en-US" sz="3200" dirty="0"/>
          </a:p>
        </p:txBody>
      </p:sp>
      <p:sp>
        <p:nvSpPr>
          <p:cNvPr id="3" name="Content Placeholder 2"/>
          <p:cNvSpPr>
            <a:spLocks noGrp="1"/>
          </p:cNvSpPr>
          <p:nvPr>
            <p:ph idx="1"/>
          </p:nvPr>
        </p:nvSpPr>
        <p:spPr>
          <a:xfrm>
            <a:off x="457200" y="1371600"/>
            <a:ext cx="8229600" cy="4800600"/>
          </a:xfrm>
        </p:spPr>
        <p:txBody>
          <a:bodyPr>
            <a:normAutofit/>
          </a:bodyPr>
          <a:lstStyle/>
          <a:p>
            <a:pPr marL="0" indent="0" algn="just">
              <a:buNone/>
            </a:pPr>
            <a:r>
              <a:rPr lang="en-US" dirty="0"/>
              <a:t>Use only those injury cases (included in the TRIR) that resulted in days away, restricted, or transfer from job. The equation is as follows: </a:t>
            </a:r>
          </a:p>
          <a:p>
            <a:pPr marL="0" indent="0" algn="just">
              <a:buNone/>
            </a:pPr>
            <a:endParaRPr lang="en-US" dirty="0"/>
          </a:p>
          <a:p>
            <a:pPr marL="0" indent="0" algn="just">
              <a:buNone/>
            </a:pPr>
            <a:endParaRPr lang="en-US" dirty="0"/>
          </a:p>
          <a:p>
            <a:pPr marL="0" indent="0" algn="just">
              <a:buNone/>
            </a:pPr>
            <a:r>
              <a:rPr lang="en-US" sz="1800" b="1" dirty="0"/>
              <a:t>Example: </a:t>
            </a:r>
            <a:r>
              <a:rPr lang="en-US" sz="1800" dirty="0"/>
              <a:t>As in the previous example, use 1 DART case and 278,942 total hours work to calculate the DART rate. </a:t>
            </a:r>
          </a:p>
          <a:p>
            <a:pPr marL="0" indent="0" algn="just">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612" y="2191709"/>
            <a:ext cx="3914775"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28600" y="4390066"/>
            <a:ext cx="8915400" cy="369332"/>
          </a:xfrm>
          <a:prstGeom prst="rect">
            <a:avLst/>
          </a:prstGeom>
        </p:spPr>
        <p:txBody>
          <a:bodyPr wrap="square">
            <a:spAutoFit/>
          </a:bodyPr>
          <a:lstStyle/>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114" y="3726765"/>
            <a:ext cx="2645772" cy="2065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8480C286-288C-106A-39AE-DCCA48D62A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752" y="5574706"/>
            <a:ext cx="774700" cy="1054038"/>
          </a:xfrm>
          <a:prstGeom prst="rect">
            <a:avLst/>
          </a:prstGeom>
        </p:spPr>
      </p:pic>
      <p:sp>
        <p:nvSpPr>
          <p:cNvPr id="5" name="Footer Placeholder 4">
            <a:extLst>
              <a:ext uri="{FF2B5EF4-FFF2-40B4-BE49-F238E27FC236}">
                <a16:creationId xmlns:a16="http://schemas.microsoft.com/office/drawing/2014/main" id="{A72E7186-B87C-8B17-074A-865FC1F57E30}"/>
              </a:ext>
            </a:extLst>
          </p:cNvPr>
          <p:cNvSpPr>
            <a:spLocks noGrp="1"/>
          </p:cNvSpPr>
          <p:nvPr>
            <p:ph type="ftr" sz="quarter" idx="11"/>
          </p:nvPr>
        </p:nvSpPr>
        <p:spPr/>
        <p:txBody>
          <a:bodyPr/>
          <a:lstStyle/>
          <a:p>
            <a:r>
              <a:rPr lang="en-US"/>
              <a:t>SAQIB SAEED (info@inspiresei.com)</a:t>
            </a:r>
          </a:p>
        </p:txBody>
      </p:sp>
      <p:sp>
        <p:nvSpPr>
          <p:cNvPr id="6" name="Slide Number Placeholder 5">
            <a:extLst>
              <a:ext uri="{FF2B5EF4-FFF2-40B4-BE49-F238E27FC236}">
                <a16:creationId xmlns:a16="http://schemas.microsoft.com/office/drawing/2014/main" id="{C7992E64-455D-284E-CD99-96FD784A83C1}"/>
              </a:ext>
            </a:extLst>
          </p:cNvPr>
          <p:cNvSpPr>
            <a:spLocks noGrp="1"/>
          </p:cNvSpPr>
          <p:nvPr>
            <p:ph type="sldNum" sz="quarter" idx="12"/>
          </p:nvPr>
        </p:nvSpPr>
        <p:spPr/>
        <p:txBody>
          <a:bodyPr/>
          <a:lstStyle/>
          <a:p>
            <a:fld id="{D17E485A-253D-4765-95CC-84E83BD2BECF}" type="slidenum">
              <a:rPr lang="en-US" smtClean="0"/>
              <a:t>61</a:t>
            </a:fld>
            <a:endParaRPr lang="en-US"/>
          </a:p>
        </p:txBody>
      </p:sp>
    </p:spTree>
    <p:extLst>
      <p:ext uri="{BB962C8B-B14F-4D97-AF65-F5344CB8AC3E}">
        <p14:creationId xmlns:p14="http://schemas.microsoft.com/office/powerpoint/2010/main" val="207719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p:tgtEl>
                                          <p:spTgt spid="2051"/>
                                        </p:tgtEl>
                                        <p:attrNameLst>
                                          <p:attrName>ppt_y</p:attrName>
                                        </p:attrNameLst>
                                      </p:cBhvr>
                                      <p:tavLst>
                                        <p:tav tm="0">
                                          <p:val>
                                            <p:strVal val="#ppt_y+#ppt_h*1.125000"/>
                                          </p:val>
                                        </p:tav>
                                        <p:tav tm="100000">
                                          <p:val>
                                            <p:strVal val="#ppt_y"/>
                                          </p:val>
                                        </p:tav>
                                      </p:tavLst>
                                    </p:anim>
                                    <p:animEffect transition="in" filter="wipe(up)">
                                      <p:cBhvr>
                                        <p:cTn id="8"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201168"/>
          </a:xfrm>
        </p:spPr>
        <p:txBody>
          <a:bodyPr>
            <a:normAutofit fontScale="90000"/>
          </a:bodyPr>
          <a:lstStyle/>
          <a:p>
            <a:r>
              <a:rPr lang="en-US" b="1" dirty="0"/>
              <a:t>Calculating Severity Rates </a:t>
            </a:r>
            <a:endParaRPr lang="en-US" dirty="0"/>
          </a:p>
        </p:txBody>
      </p:sp>
      <p:sp>
        <p:nvSpPr>
          <p:cNvPr id="3" name="Content Placeholder 2"/>
          <p:cNvSpPr>
            <a:spLocks noGrp="1"/>
          </p:cNvSpPr>
          <p:nvPr>
            <p:ph idx="1"/>
          </p:nvPr>
        </p:nvSpPr>
        <p:spPr>
          <a:xfrm>
            <a:off x="685800" y="816547"/>
            <a:ext cx="7772400" cy="5355653"/>
          </a:xfrm>
        </p:spPr>
        <p:txBody>
          <a:bodyPr/>
          <a:lstStyle/>
          <a:p>
            <a:pPr marL="0" indent="0">
              <a:buNone/>
            </a:pPr>
            <a:r>
              <a:rPr lang="en-US" dirty="0"/>
              <a:t>To calculate the severity rates, use the following equation: </a:t>
            </a:r>
          </a:p>
          <a:p>
            <a:endParaRPr lang="en-US" b="1" dirty="0"/>
          </a:p>
          <a:p>
            <a:endParaRPr lang="en-US" b="1" dirty="0"/>
          </a:p>
          <a:p>
            <a:pPr marL="0" indent="0">
              <a:buNone/>
            </a:pPr>
            <a:endParaRPr lang="en-US" b="1" dirty="0"/>
          </a:p>
          <a:p>
            <a:pPr marL="0" indent="0">
              <a:buNone/>
            </a:pPr>
            <a:r>
              <a:rPr lang="en-US" sz="2000" b="1" dirty="0"/>
              <a:t>Example</a:t>
            </a:r>
            <a:r>
              <a:rPr lang="en-US" b="1" dirty="0"/>
              <a:t>: </a:t>
            </a:r>
            <a:r>
              <a:rPr lang="en-US" sz="2000" dirty="0"/>
              <a:t>Company XYZ had two recordable injuries with one of them resulting in 52 days of lost time. The total number of hours worked was 278,942 h.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0762" y="1409700"/>
            <a:ext cx="45624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402" y="3657184"/>
            <a:ext cx="24669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5536" y="4442710"/>
            <a:ext cx="22860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8480C286-288C-106A-39AE-DCCA48D62A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752" y="5574706"/>
            <a:ext cx="774700" cy="1054038"/>
          </a:xfrm>
          <a:prstGeom prst="rect">
            <a:avLst/>
          </a:prstGeom>
        </p:spPr>
      </p:pic>
      <p:sp>
        <p:nvSpPr>
          <p:cNvPr id="4" name="Footer Placeholder 3">
            <a:extLst>
              <a:ext uri="{FF2B5EF4-FFF2-40B4-BE49-F238E27FC236}">
                <a16:creationId xmlns:a16="http://schemas.microsoft.com/office/drawing/2014/main" id="{E821F353-A941-E6EB-C346-D8602FA5ABAC}"/>
              </a:ext>
            </a:extLst>
          </p:cNvPr>
          <p:cNvSpPr>
            <a:spLocks noGrp="1"/>
          </p:cNvSpPr>
          <p:nvPr>
            <p:ph type="ftr" sz="quarter" idx="11"/>
          </p:nvPr>
        </p:nvSpPr>
        <p:spPr/>
        <p:txBody>
          <a:bodyPr/>
          <a:lstStyle/>
          <a:p>
            <a:r>
              <a:rPr lang="en-US"/>
              <a:t>SAQIB SAEED (info@inspiresei.com)</a:t>
            </a:r>
          </a:p>
        </p:txBody>
      </p:sp>
      <p:sp>
        <p:nvSpPr>
          <p:cNvPr id="5" name="Slide Number Placeholder 4">
            <a:extLst>
              <a:ext uri="{FF2B5EF4-FFF2-40B4-BE49-F238E27FC236}">
                <a16:creationId xmlns:a16="http://schemas.microsoft.com/office/drawing/2014/main" id="{2AD4DB8C-57C0-C7C9-7D42-3C94F0BC349C}"/>
              </a:ext>
            </a:extLst>
          </p:cNvPr>
          <p:cNvSpPr>
            <a:spLocks noGrp="1"/>
          </p:cNvSpPr>
          <p:nvPr>
            <p:ph type="sldNum" sz="quarter" idx="12"/>
          </p:nvPr>
        </p:nvSpPr>
        <p:spPr/>
        <p:txBody>
          <a:bodyPr/>
          <a:lstStyle/>
          <a:p>
            <a:fld id="{D17E485A-253D-4765-95CC-84E83BD2BECF}" type="slidenum">
              <a:rPr lang="en-US" smtClean="0"/>
              <a:t>62</a:t>
            </a:fld>
            <a:endParaRPr lang="en-US"/>
          </a:p>
        </p:txBody>
      </p:sp>
    </p:spTree>
    <p:extLst>
      <p:ext uri="{BB962C8B-B14F-4D97-AF65-F5344CB8AC3E}">
        <p14:creationId xmlns:p14="http://schemas.microsoft.com/office/powerpoint/2010/main" val="305479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p:tgtEl>
                                          <p:spTgt spid="3076"/>
                                        </p:tgtEl>
                                        <p:attrNameLst>
                                          <p:attrName>ppt_y</p:attrName>
                                        </p:attrNameLst>
                                      </p:cBhvr>
                                      <p:tavLst>
                                        <p:tav tm="0">
                                          <p:val>
                                            <p:strVal val="#ppt_y+#ppt_h*1.125000"/>
                                          </p:val>
                                        </p:tav>
                                        <p:tav tm="100000">
                                          <p:val>
                                            <p:strVal val="#ppt_y"/>
                                          </p:val>
                                        </p:tav>
                                      </p:tavLst>
                                    </p:anim>
                                    <p:animEffect transition="in" filter="wipe(up)">
                                      <p:cBhvr>
                                        <p:cTn id="8" dur="500"/>
                                        <p:tgtEl>
                                          <p:spTgt spid="3076"/>
                                        </p:tgtEl>
                                      </p:cBhvr>
                                    </p:animEffect>
                                  </p:childTnLst>
                                </p:cTn>
                              </p:par>
                              <p:par>
                                <p:cTn id="9" presetID="12" presetClass="entr" presetSubtype="4" fill="hold" nodeType="withEffect">
                                  <p:stCondLst>
                                    <p:cond delay="0"/>
                                  </p:stCondLst>
                                  <p:childTnLst>
                                    <p:set>
                                      <p:cBhvr>
                                        <p:cTn id="10" dur="1" fill="hold">
                                          <p:stCondLst>
                                            <p:cond delay="0"/>
                                          </p:stCondLst>
                                        </p:cTn>
                                        <p:tgtEl>
                                          <p:spTgt spid="3075"/>
                                        </p:tgtEl>
                                        <p:attrNameLst>
                                          <p:attrName>style.visibility</p:attrName>
                                        </p:attrNameLst>
                                      </p:cBhvr>
                                      <p:to>
                                        <p:strVal val="visible"/>
                                      </p:to>
                                    </p:set>
                                    <p:anim calcmode="lin" valueType="num">
                                      <p:cBhvr additive="base">
                                        <p:cTn id="11" dur="500"/>
                                        <p:tgtEl>
                                          <p:spTgt spid="3075"/>
                                        </p:tgtEl>
                                        <p:attrNameLst>
                                          <p:attrName>ppt_y</p:attrName>
                                        </p:attrNameLst>
                                      </p:cBhvr>
                                      <p:tavLst>
                                        <p:tav tm="0">
                                          <p:val>
                                            <p:strVal val="#ppt_y+#ppt_h*1.125000"/>
                                          </p:val>
                                        </p:tav>
                                        <p:tav tm="100000">
                                          <p:val>
                                            <p:strVal val="#ppt_y"/>
                                          </p:val>
                                        </p:tav>
                                      </p:tavLst>
                                    </p:anim>
                                    <p:animEffect transition="in" filter="wipe(up)">
                                      <p:cBhvr>
                                        <p:cTn id="1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BA9B-7F49-5911-2940-C9128F11D4EA}"/>
              </a:ext>
            </a:extLst>
          </p:cNvPr>
          <p:cNvSpPr>
            <a:spLocks noGrp="1"/>
          </p:cNvSpPr>
          <p:nvPr>
            <p:ph type="title"/>
          </p:nvPr>
        </p:nvSpPr>
        <p:spPr>
          <a:xfrm>
            <a:off x="685800" y="484632"/>
            <a:ext cx="7772400" cy="3096768"/>
          </a:xfrm>
        </p:spPr>
        <p:txBody>
          <a:bodyPr>
            <a:normAutofit/>
          </a:bodyPr>
          <a:lstStyle/>
          <a:p>
            <a:pPr algn="ctr"/>
            <a:r>
              <a:rPr lang="en-GB" sz="8000" dirty="0"/>
              <a:t>T</a:t>
            </a:r>
            <a:r>
              <a:rPr lang="x-none" sz="8000"/>
              <a:t>hank You </a:t>
            </a:r>
          </a:p>
        </p:txBody>
      </p:sp>
      <p:sp>
        <p:nvSpPr>
          <p:cNvPr id="3" name="Content Placeholder 2">
            <a:extLst>
              <a:ext uri="{FF2B5EF4-FFF2-40B4-BE49-F238E27FC236}">
                <a16:creationId xmlns:a16="http://schemas.microsoft.com/office/drawing/2014/main" id="{EEBB5B12-FF10-53E0-229A-D1736BE5BF35}"/>
              </a:ext>
            </a:extLst>
          </p:cNvPr>
          <p:cNvSpPr>
            <a:spLocks noGrp="1"/>
          </p:cNvSpPr>
          <p:nvPr>
            <p:ph idx="1"/>
          </p:nvPr>
        </p:nvSpPr>
        <p:spPr>
          <a:xfrm>
            <a:off x="685800" y="3581400"/>
            <a:ext cx="7772400" cy="2590800"/>
          </a:xfrm>
        </p:spPr>
        <p:txBody>
          <a:bodyPr>
            <a:normAutofit/>
          </a:bodyPr>
          <a:lstStyle/>
          <a:p>
            <a:pPr marL="0" indent="0" algn="ctr">
              <a:buNone/>
            </a:pPr>
            <a:r>
              <a:rPr lang="en-GB" sz="2800" dirty="0"/>
              <a:t>It is all about this chapter, for further study consult reference books and other online information source to enhance your knowledge against each individual concepts.</a:t>
            </a:r>
            <a:endParaRPr lang="x-none" sz="2800"/>
          </a:p>
        </p:txBody>
      </p:sp>
      <p:sp>
        <p:nvSpPr>
          <p:cNvPr id="4" name="Footer Placeholder 3">
            <a:extLst>
              <a:ext uri="{FF2B5EF4-FFF2-40B4-BE49-F238E27FC236}">
                <a16:creationId xmlns:a16="http://schemas.microsoft.com/office/drawing/2014/main" id="{72678D7E-BAE0-7ECF-B72D-392C55F7B4F8}"/>
              </a:ext>
            </a:extLst>
          </p:cNvPr>
          <p:cNvSpPr>
            <a:spLocks noGrp="1"/>
          </p:cNvSpPr>
          <p:nvPr>
            <p:ph type="ftr" sz="quarter" idx="11"/>
          </p:nvPr>
        </p:nvSpPr>
        <p:spPr/>
        <p:txBody>
          <a:bodyPr/>
          <a:lstStyle/>
          <a:p>
            <a:r>
              <a:rPr lang="en-US" dirty="0"/>
              <a:t>SAQIB SAEED (</a:t>
            </a:r>
            <a:r>
              <a:rPr lang="en-US" dirty="0" err="1"/>
              <a:t>info@inspiresei.com</a:t>
            </a:r>
            <a:r>
              <a:rPr lang="en-US" dirty="0"/>
              <a:t>)</a:t>
            </a:r>
          </a:p>
        </p:txBody>
      </p:sp>
      <p:pic>
        <p:nvPicPr>
          <p:cNvPr id="5" name="Picture 4">
            <a:extLst>
              <a:ext uri="{FF2B5EF4-FFF2-40B4-BE49-F238E27FC236}">
                <a16:creationId xmlns:a16="http://schemas.microsoft.com/office/drawing/2014/main" id="{8480C286-288C-106A-39AE-DCCA48D62A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752" y="5574706"/>
            <a:ext cx="774700" cy="1054038"/>
          </a:xfrm>
          <a:prstGeom prst="rect">
            <a:avLst/>
          </a:prstGeom>
        </p:spPr>
      </p:pic>
      <p:sp>
        <p:nvSpPr>
          <p:cNvPr id="6" name="Slide Number Placeholder 5">
            <a:extLst>
              <a:ext uri="{FF2B5EF4-FFF2-40B4-BE49-F238E27FC236}">
                <a16:creationId xmlns:a16="http://schemas.microsoft.com/office/drawing/2014/main" id="{D6519512-5814-CBD0-E478-D8177706A32A}"/>
              </a:ext>
            </a:extLst>
          </p:cNvPr>
          <p:cNvSpPr>
            <a:spLocks noGrp="1"/>
          </p:cNvSpPr>
          <p:nvPr>
            <p:ph type="sldNum" sz="quarter" idx="12"/>
          </p:nvPr>
        </p:nvSpPr>
        <p:spPr/>
        <p:txBody>
          <a:bodyPr/>
          <a:lstStyle/>
          <a:p>
            <a:fld id="{D17E485A-253D-4765-95CC-84E83BD2BECF}" type="slidenum">
              <a:rPr lang="en-US" smtClean="0"/>
              <a:t>63</a:t>
            </a:fld>
            <a:endParaRPr lang="en-US"/>
          </a:p>
        </p:txBody>
      </p:sp>
    </p:spTree>
    <p:extLst>
      <p:ext uri="{BB962C8B-B14F-4D97-AF65-F5344CB8AC3E}">
        <p14:creationId xmlns:p14="http://schemas.microsoft.com/office/powerpoint/2010/main" val="3367121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{572038FF-5CC5-524A-AE2F-ADEC5C6EC5BC}tf10001070</Template>
  <TotalTime>824</TotalTime>
  <Words>7558</Words>
  <Application>Microsoft Macintosh PowerPoint</Application>
  <PresentationFormat>On-screen Show (4:3)</PresentationFormat>
  <Paragraphs>531</Paragraphs>
  <Slides>63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Calibri</vt:lpstr>
      <vt:lpstr>Rockwell</vt:lpstr>
      <vt:lpstr>Rockwell Condensed</vt:lpstr>
      <vt:lpstr>Rockwell Extra Bold</vt:lpstr>
      <vt:lpstr>Wingdings</vt:lpstr>
      <vt:lpstr>Wood Type</vt:lpstr>
      <vt:lpstr>Regulations</vt:lpstr>
      <vt:lpstr>Learning outcomes</vt:lpstr>
      <vt:lpstr>Occupational Safety and Health Act</vt:lpstr>
      <vt:lpstr>Horizontal and Vertical Standards</vt:lpstr>
      <vt:lpstr>General Duty Clause</vt:lpstr>
      <vt:lpstr>Employer Rights and Responsibilities</vt:lpstr>
      <vt:lpstr>Employee Rights and Responsibilities</vt:lpstr>
      <vt:lpstr>Communications and Correspondence with OSHA</vt:lpstr>
      <vt:lpstr>OSHA Inspections</vt:lpstr>
      <vt:lpstr>OSHA Inspections Process</vt:lpstr>
      <vt:lpstr>OSHA Citations</vt:lpstr>
      <vt:lpstr>OSHA Citation Penalties</vt:lpstr>
      <vt:lpstr>Additional violations </vt:lpstr>
      <vt:lpstr>Appeals</vt:lpstr>
      <vt:lpstr>Notice of Contest</vt:lpstr>
      <vt:lpstr>Review Procedure</vt:lpstr>
      <vt:lpstr>Hazard Communication Standard(HCS) (29 C FR 1910.1200)</vt:lpstr>
      <vt:lpstr>Purpose of HCS</vt:lpstr>
      <vt:lpstr>Scope and Application</vt:lpstr>
      <vt:lpstr>Written Hazard Communication Standard</vt:lpstr>
      <vt:lpstr>Label and Other Forms of Warning</vt:lpstr>
      <vt:lpstr>Safety Data Sheets</vt:lpstr>
      <vt:lpstr>Blood-Borne Pathogens Standard (29 CFR 1910.1030)</vt:lpstr>
      <vt:lpstr>Exposure Control Plan</vt:lpstr>
      <vt:lpstr>Hepatitis B Vaccination and Postexposure Follow-Up</vt:lpstr>
      <vt:lpstr>Control of Hazardous Energy Standard (29 C FR 1910.147)</vt:lpstr>
      <vt:lpstr>PowerPoint Presentation</vt:lpstr>
      <vt:lpstr>PowerPoint Presentation</vt:lpstr>
      <vt:lpstr>Periodic Inspection</vt:lpstr>
      <vt:lpstr>Training and Communication</vt:lpstr>
      <vt:lpstr>Confined Space Entry Standard (29 C FR 1910.146)</vt:lpstr>
      <vt:lpstr>PowerPoint Presentation</vt:lpstr>
      <vt:lpstr>PowerPoint Presentation</vt:lpstr>
      <vt:lpstr>General Requirements</vt:lpstr>
      <vt:lpstr>Confined Space Entry Program</vt:lpstr>
      <vt:lpstr>Entry Permits</vt:lpstr>
      <vt:lpstr>Training</vt:lpstr>
      <vt:lpstr>Personal Protective Equipment (29 CFR 1910.132)</vt:lpstr>
      <vt:lpstr>Employee-Owned Equipment</vt:lpstr>
      <vt:lpstr>Hazard Assessment and Equipment Selection</vt:lpstr>
      <vt:lpstr>Training</vt:lpstr>
      <vt:lpstr>Respiratory Protection Standard (29 CFR 1910.134)</vt:lpstr>
      <vt:lpstr>Definitions</vt:lpstr>
      <vt:lpstr>Definitions</vt:lpstr>
      <vt:lpstr>Respiratory Protection Program</vt:lpstr>
      <vt:lpstr>Training and Information</vt:lpstr>
      <vt:lpstr>Fall Protection Standard  (29 CFR 1926.500–503) (Subpart M)</vt:lpstr>
      <vt:lpstr>Definitions</vt:lpstr>
      <vt:lpstr>Definitions</vt:lpstr>
      <vt:lpstr>Definitions</vt:lpstr>
      <vt:lpstr>Definitions</vt:lpstr>
      <vt:lpstr>Duty to Have Fall Protection</vt:lpstr>
      <vt:lpstr>Training</vt:lpstr>
      <vt:lpstr>Record Keeping</vt:lpstr>
      <vt:lpstr>Record Keeping</vt:lpstr>
      <vt:lpstr>PowerPoint Presentation</vt:lpstr>
      <vt:lpstr>PowerPoint Presentation</vt:lpstr>
      <vt:lpstr>Reporting Serious Incidents or Fatalities  (29 CFR 1904.39)</vt:lpstr>
      <vt:lpstr>Determining Recordable Injuries or Illnesses</vt:lpstr>
      <vt:lpstr>Calculating Total Recordable Incident Rates (TRIR)</vt:lpstr>
      <vt:lpstr>Calculating Days Away, Restricted, or Transfer (DART) Rates</vt:lpstr>
      <vt:lpstr>Calculating Severity Rates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Regulations</dc:title>
  <dc:creator>HP</dc:creator>
  <cp:lastModifiedBy>Saqib Saeed</cp:lastModifiedBy>
  <cp:revision>14</cp:revision>
  <dcterms:created xsi:type="dcterms:W3CDTF">2023-09-23T08:17:11Z</dcterms:created>
  <dcterms:modified xsi:type="dcterms:W3CDTF">2023-11-15T11:07:02Z</dcterms:modified>
</cp:coreProperties>
</file>